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6858000" cy="9144000" type="screen4x3"/>
  <p:notesSz cx="6858000" cy="9144000"/>
  <p:embeddedFontLst>
    <p:embeddedFont>
      <p:font typeface="Calibri" panose="020F0502020204030204" pitchFamily="34" charset="0"/>
      <p:regular r:id="rId12"/>
      <p:bold r:id="rId13"/>
      <p:italic r:id="rId14"/>
      <p:boldItalic r:id="rId15"/>
    </p:embeddedFont>
    <p:embeddedFont>
      <p:font typeface="Helvetica Neue" panose="02000503000000020004" pitchFamily="2" charset="0"/>
      <p:regular r:id="rId16"/>
      <p:bold r:id="rId17"/>
      <p:italic r:id="rId18"/>
      <p:boldItalic r:id="rId19"/>
    </p:embeddedFont>
    <p:embeddedFont>
      <p:font typeface="Helvetica Neue Light" panose="02000403000000020004" pitchFamily="2" charset="0"/>
      <p:regular r:id="rId20"/>
      <p:bold r:id="rId21"/>
      <p:italic r:id="rId22"/>
      <p:boldItalic r:id="rId23"/>
    </p:embeddedFont>
    <p:embeddedFont>
      <p:font typeface="Lato" panose="020F0502020204030203" pitchFamily="34"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gOkLKlmLnRaQJj+7cL0taCrgeTb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94"/>
    <p:restoredTop sz="94731"/>
  </p:normalViewPr>
  <p:slideViewPr>
    <p:cSldViewPr snapToGrid="0">
      <p:cViewPr>
        <p:scale>
          <a:sx n="200" d="100"/>
          <a:sy n="200" d="100"/>
        </p:scale>
        <p:origin x="1456" y="-25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1.xml"/><Relationship Id="rId21" Type="http://schemas.openxmlformats.org/officeDocument/2006/relationships/font" Target="fonts/font10.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font" Target="fonts/font13.fntdata"/><Relationship Id="rId32" Type="http://customschemas.google.com/relationships/presentationmetadata" Target="metadata"/><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1: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2: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3: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5: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13: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16: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522f2e56ff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g1522f2e56ff_0_12:notes"/>
          <p:cNvSpPr>
            <a:spLocks noGrp="1" noRot="1" noChangeAspect="1"/>
          </p:cNvSpPr>
          <p:nvPr>
            <p:ph type="sldImg" idx="2"/>
          </p:nvPr>
        </p:nvSpPr>
        <p:spPr>
          <a:xfrm>
            <a:off x="2271713" y="1143000"/>
            <a:ext cx="2314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23: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3"/>
        <p:cNvGrpSpPr/>
        <p:nvPr/>
      </p:nvGrpSpPr>
      <p:grpSpPr>
        <a:xfrm>
          <a:off x="0" y="0"/>
          <a:ext cx="0" cy="0"/>
          <a:chOff x="0" y="0"/>
          <a:chExt cx="0" cy="0"/>
        </a:xfrm>
      </p:grpSpPr>
      <p:sp>
        <p:nvSpPr>
          <p:cNvPr id="74" name="Google Shape;74;p38"/>
          <p:cNvSpPr txBox="1">
            <a:spLocks noGrp="1"/>
          </p:cNvSpPr>
          <p:nvPr>
            <p:ph type="title"/>
          </p:nvPr>
        </p:nvSpPr>
        <p:spPr>
          <a:xfrm>
            <a:off x="472381" y="609600"/>
            <a:ext cx="2211884" cy="2133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8"/>
          <p:cNvSpPr txBox="1">
            <a:spLocks noGrp="1"/>
          </p:cNvSpPr>
          <p:nvPr>
            <p:ph type="body" idx="1"/>
          </p:nvPr>
        </p:nvSpPr>
        <p:spPr>
          <a:xfrm>
            <a:off x="2915543" y="1316569"/>
            <a:ext cx="3471863" cy="6498167"/>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76" name="Google Shape;76;p38"/>
          <p:cNvSpPr txBox="1">
            <a:spLocks noGrp="1"/>
          </p:cNvSpPr>
          <p:nvPr>
            <p:ph type="body" idx="2"/>
          </p:nvPr>
        </p:nvSpPr>
        <p:spPr>
          <a:xfrm>
            <a:off x="472381" y="2743200"/>
            <a:ext cx="2211884" cy="50821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cxnSp>
        <p:nvCxnSpPr>
          <p:cNvPr id="77" name="Google Shape;77;p38"/>
          <p:cNvCxnSpPr/>
          <p:nvPr/>
        </p:nvCxnSpPr>
        <p:spPr>
          <a:xfrm>
            <a:off x="211016" y="228600"/>
            <a:ext cx="6435969" cy="0"/>
          </a:xfrm>
          <a:prstGeom prst="straightConnector1">
            <a:avLst/>
          </a:prstGeom>
          <a:noFill/>
          <a:ln w="9525" cap="flat" cmpd="sng">
            <a:solidFill>
              <a:schemeClr val="dk1"/>
            </a:solidFill>
            <a:prstDash val="solid"/>
            <a:miter lim="800000"/>
            <a:headEnd type="none" w="sm" len="sm"/>
            <a:tailEnd type="none" w="sm" len="sm"/>
          </a:ln>
        </p:spPr>
      </p:cxnSp>
      <p:sp>
        <p:nvSpPr>
          <p:cNvPr id="78" name="Google Shape;78;p38"/>
          <p:cNvSpPr/>
          <p:nvPr/>
        </p:nvSpPr>
        <p:spPr>
          <a:xfrm>
            <a:off x="339969" y="105141"/>
            <a:ext cx="1758462" cy="246184"/>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chemeClr val="lt1"/>
              </a:solidFill>
              <a:latin typeface="Calibri"/>
              <a:ea typeface="Calibri"/>
              <a:cs typeface="Calibri"/>
              <a:sym typeface="Calibri"/>
            </a:endParaRPr>
          </a:p>
        </p:txBody>
      </p:sp>
      <p:sp>
        <p:nvSpPr>
          <p:cNvPr id="79" name="Google Shape;79;p38"/>
          <p:cNvSpPr txBox="1">
            <a:spLocks noGrp="1"/>
          </p:cNvSpPr>
          <p:nvPr>
            <p:ph type="body" idx="3"/>
          </p:nvPr>
        </p:nvSpPr>
        <p:spPr>
          <a:xfrm>
            <a:off x="363416" y="166320"/>
            <a:ext cx="1735259" cy="12382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900"/>
              <a:buNone/>
              <a:defRPr sz="900">
                <a:solidFill>
                  <a:schemeClr val="lt1"/>
                </a:solidFill>
                <a:latin typeface="Arial"/>
                <a:ea typeface="Arial"/>
                <a:cs typeface="Arial"/>
                <a:sym typeface="Arial"/>
              </a:defRPr>
            </a:lvl1pPr>
            <a:lvl2pPr marL="914400" lvl="1" indent="-266700" algn="l">
              <a:lnSpc>
                <a:spcPct val="90000"/>
              </a:lnSpc>
              <a:spcBef>
                <a:spcPts val="375"/>
              </a:spcBef>
              <a:spcAft>
                <a:spcPts val="0"/>
              </a:spcAft>
              <a:buClr>
                <a:schemeClr val="lt1"/>
              </a:buClr>
              <a:buSzPts val="600"/>
              <a:buChar char="•"/>
              <a:defRPr sz="600">
                <a:solidFill>
                  <a:schemeClr val="lt1"/>
                </a:solidFill>
                <a:latin typeface="Arial"/>
                <a:ea typeface="Arial"/>
                <a:cs typeface="Arial"/>
                <a:sym typeface="Arial"/>
              </a:defRPr>
            </a:lvl2pPr>
            <a:lvl3pPr marL="1371600" lvl="2" indent="-260350" algn="l">
              <a:lnSpc>
                <a:spcPct val="90000"/>
              </a:lnSpc>
              <a:spcBef>
                <a:spcPts val="375"/>
              </a:spcBef>
              <a:spcAft>
                <a:spcPts val="0"/>
              </a:spcAft>
              <a:buClr>
                <a:schemeClr val="lt1"/>
              </a:buClr>
              <a:buSzPts val="500"/>
              <a:buChar char="•"/>
              <a:defRPr sz="500">
                <a:solidFill>
                  <a:schemeClr val="lt1"/>
                </a:solidFill>
                <a:latin typeface="Arial"/>
                <a:ea typeface="Arial"/>
                <a:cs typeface="Arial"/>
                <a:sym typeface="Arial"/>
              </a:defRPr>
            </a:lvl3pPr>
            <a:lvl4pPr marL="1828800" lvl="3" indent="-254000" algn="l">
              <a:lnSpc>
                <a:spcPct val="90000"/>
              </a:lnSpc>
              <a:spcBef>
                <a:spcPts val="375"/>
              </a:spcBef>
              <a:spcAft>
                <a:spcPts val="0"/>
              </a:spcAft>
              <a:buClr>
                <a:schemeClr val="lt1"/>
              </a:buClr>
              <a:buSzPts val="400"/>
              <a:buChar char="•"/>
              <a:defRPr sz="400">
                <a:solidFill>
                  <a:schemeClr val="lt1"/>
                </a:solidFill>
                <a:latin typeface="Arial"/>
                <a:ea typeface="Arial"/>
                <a:cs typeface="Arial"/>
                <a:sym typeface="Arial"/>
              </a:defRPr>
            </a:lvl4pPr>
            <a:lvl5pPr marL="2286000" lvl="4" indent="-254000" algn="l">
              <a:lnSpc>
                <a:spcPct val="90000"/>
              </a:lnSpc>
              <a:spcBef>
                <a:spcPts val="375"/>
              </a:spcBef>
              <a:spcAft>
                <a:spcPts val="0"/>
              </a:spcAft>
              <a:buClr>
                <a:schemeClr val="lt1"/>
              </a:buClr>
              <a:buSzPts val="400"/>
              <a:buChar char="•"/>
              <a:defRPr sz="400">
                <a:solidFill>
                  <a:schemeClr val="lt1"/>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0" name="Google Shape;80;p38"/>
          <p:cNvSpPr txBox="1">
            <a:spLocks noGrp="1"/>
          </p:cNvSpPr>
          <p:nvPr>
            <p:ph type="sldNum" idx="12"/>
          </p:nvPr>
        </p:nvSpPr>
        <p:spPr>
          <a:xfrm>
            <a:off x="211016" y="8557196"/>
            <a:ext cx="436684" cy="48683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1"/>
        <p:cNvGrpSpPr/>
        <p:nvPr/>
      </p:nvGrpSpPr>
      <p:grpSpPr>
        <a:xfrm>
          <a:off x="0" y="0"/>
          <a:ext cx="0" cy="0"/>
          <a:chOff x="0" y="0"/>
          <a:chExt cx="0" cy="0"/>
        </a:xfrm>
      </p:grpSpPr>
      <p:sp>
        <p:nvSpPr>
          <p:cNvPr id="82" name="Google Shape;82;p39"/>
          <p:cNvSpPr txBox="1">
            <a:spLocks noGrp="1"/>
          </p:cNvSpPr>
          <p:nvPr>
            <p:ph type="title"/>
          </p:nvPr>
        </p:nvSpPr>
        <p:spPr>
          <a:xfrm>
            <a:off x="472381" y="609600"/>
            <a:ext cx="2211884" cy="2133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a:spLocks noGrp="1"/>
          </p:cNvSpPr>
          <p:nvPr>
            <p:ph type="pic" idx="2"/>
          </p:nvPr>
        </p:nvSpPr>
        <p:spPr>
          <a:xfrm>
            <a:off x="2915543" y="1316569"/>
            <a:ext cx="3471863" cy="6498167"/>
          </a:xfrm>
          <a:prstGeom prst="rect">
            <a:avLst/>
          </a:prstGeom>
          <a:noFill/>
          <a:ln>
            <a:noFill/>
          </a:ln>
        </p:spPr>
      </p:sp>
      <p:sp>
        <p:nvSpPr>
          <p:cNvPr id="84" name="Google Shape;84;p39"/>
          <p:cNvSpPr txBox="1">
            <a:spLocks noGrp="1"/>
          </p:cNvSpPr>
          <p:nvPr>
            <p:ph type="body" idx="1"/>
          </p:nvPr>
        </p:nvSpPr>
        <p:spPr>
          <a:xfrm>
            <a:off x="472381" y="2743200"/>
            <a:ext cx="2211884" cy="50821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cxnSp>
        <p:nvCxnSpPr>
          <p:cNvPr id="85" name="Google Shape;85;p39"/>
          <p:cNvCxnSpPr/>
          <p:nvPr/>
        </p:nvCxnSpPr>
        <p:spPr>
          <a:xfrm>
            <a:off x="211016" y="228600"/>
            <a:ext cx="6435969" cy="0"/>
          </a:xfrm>
          <a:prstGeom prst="straightConnector1">
            <a:avLst/>
          </a:prstGeom>
          <a:noFill/>
          <a:ln w="9525" cap="flat" cmpd="sng">
            <a:solidFill>
              <a:schemeClr val="dk1"/>
            </a:solidFill>
            <a:prstDash val="solid"/>
            <a:miter lim="800000"/>
            <a:headEnd type="none" w="sm" len="sm"/>
            <a:tailEnd type="none" w="sm" len="sm"/>
          </a:ln>
        </p:spPr>
      </p:cxnSp>
      <p:sp>
        <p:nvSpPr>
          <p:cNvPr id="86" name="Google Shape;86;p39"/>
          <p:cNvSpPr/>
          <p:nvPr/>
        </p:nvSpPr>
        <p:spPr>
          <a:xfrm>
            <a:off x="339969" y="105141"/>
            <a:ext cx="1758462" cy="246184"/>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chemeClr val="lt1"/>
              </a:solidFill>
              <a:latin typeface="Calibri"/>
              <a:ea typeface="Calibri"/>
              <a:cs typeface="Calibri"/>
              <a:sym typeface="Calibri"/>
            </a:endParaRPr>
          </a:p>
        </p:txBody>
      </p:sp>
      <p:sp>
        <p:nvSpPr>
          <p:cNvPr id="87" name="Google Shape;87;p39"/>
          <p:cNvSpPr txBox="1">
            <a:spLocks noGrp="1"/>
          </p:cNvSpPr>
          <p:nvPr>
            <p:ph type="body" idx="3"/>
          </p:nvPr>
        </p:nvSpPr>
        <p:spPr>
          <a:xfrm>
            <a:off x="363416" y="166320"/>
            <a:ext cx="1735259" cy="12382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900"/>
              <a:buNone/>
              <a:defRPr sz="900">
                <a:solidFill>
                  <a:schemeClr val="lt1"/>
                </a:solidFill>
                <a:latin typeface="Arial"/>
                <a:ea typeface="Arial"/>
                <a:cs typeface="Arial"/>
                <a:sym typeface="Arial"/>
              </a:defRPr>
            </a:lvl1pPr>
            <a:lvl2pPr marL="914400" lvl="1" indent="-266700" algn="l">
              <a:lnSpc>
                <a:spcPct val="90000"/>
              </a:lnSpc>
              <a:spcBef>
                <a:spcPts val="375"/>
              </a:spcBef>
              <a:spcAft>
                <a:spcPts val="0"/>
              </a:spcAft>
              <a:buClr>
                <a:schemeClr val="lt1"/>
              </a:buClr>
              <a:buSzPts val="600"/>
              <a:buChar char="•"/>
              <a:defRPr sz="600">
                <a:solidFill>
                  <a:schemeClr val="lt1"/>
                </a:solidFill>
                <a:latin typeface="Arial"/>
                <a:ea typeface="Arial"/>
                <a:cs typeface="Arial"/>
                <a:sym typeface="Arial"/>
              </a:defRPr>
            </a:lvl2pPr>
            <a:lvl3pPr marL="1371600" lvl="2" indent="-260350" algn="l">
              <a:lnSpc>
                <a:spcPct val="90000"/>
              </a:lnSpc>
              <a:spcBef>
                <a:spcPts val="375"/>
              </a:spcBef>
              <a:spcAft>
                <a:spcPts val="0"/>
              </a:spcAft>
              <a:buClr>
                <a:schemeClr val="lt1"/>
              </a:buClr>
              <a:buSzPts val="500"/>
              <a:buChar char="•"/>
              <a:defRPr sz="500">
                <a:solidFill>
                  <a:schemeClr val="lt1"/>
                </a:solidFill>
                <a:latin typeface="Arial"/>
                <a:ea typeface="Arial"/>
                <a:cs typeface="Arial"/>
                <a:sym typeface="Arial"/>
              </a:defRPr>
            </a:lvl3pPr>
            <a:lvl4pPr marL="1828800" lvl="3" indent="-254000" algn="l">
              <a:lnSpc>
                <a:spcPct val="90000"/>
              </a:lnSpc>
              <a:spcBef>
                <a:spcPts val="375"/>
              </a:spcBef>
              <a:spcAft>
                <a:spcPts val="0"/>
              </a:spcAft>
              <a:buClr>
                <a:schemeClr val="lt1"/>
              </a:buClr>
              <a:buSzPts val="400"/>
              <a:buChar char="•"/>
              <a:defRPr sz="400">
                <a:solidFill>
                  <a:schemeClr val="lt1"/>
                </a:solidFill>
                <a:latin typeface="Arial"/>
                <a:ea typeface="Arial"/>
                <a:cs typeface="Arial"/>
                <a:sym typeface="Arial"/>
              </a:defRPr>
            </a:lvl4pPr>
            <a:lvl5pPr marL="2286000" lvl="4" indent="-254000" algn="l">
              <a:lnSpc>
                <a:spcPct val="90000"/>
              </a:lnSpc>
              <a:spcBef>
                <a:spcPts val="375"/>
              </a:spcBef>
              <a:spcAft>
                <a:spcPts val="0"/>
              </a:spcAft>
              <a:buClr>
                <a:schemeClr val="lt1"/>
              </a:buClr>
              <a:buSzPts val="400"/>
              <a:buChar char="•"/>
              <a:defRPr sz="400">
                <a:solidFill>
                  <a:schemeClr val="lt1"/>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8" name="Google Shape;88;p39"/>
          <p:cNvSpPr txBox="1">
            <a:spLocks noGrp="1"/>
          </p:cNvSpPr>
          <p:nvPr>
            <p:ph type="sldNum" idx="12"/>
          </p:nvPr>
        </p:nvSpPr>
        <p:spPr>
          <a:xfrm>
            <a:off x="211016" y="8557196"/>
            <a:ext cx="436684" cy="48683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89"/>
        <p:cNvGrpSpPr/>
        <p:nvPr/>
      </p:nvGrpSpPr>
      <p:grpSpPr>
        <a:xfrm>
          <a:off x="0" y="0"/>
          <a:ext cx="0" cy="0"/>
          <a:chOff x="0" y="0"/>
          <a:chExt cx="0" cy="0"/>
        </a:xfrm>
      </p:grpSpPr>
      <p:sp>
        <p:nvSpPr>
          <p:cNvPr id="90" name="Google Shape;90;p40"/>
          <p:cNvSpPr txBox="1">
            <a:spLocks noGrp="1"/>
          </p:cNvSpPr>
          <p:nvPr>
            <p:ph type="title"/>
          </p:nvPr>
        </p:nvSpPr>
        <p:spPr>
          <a:xfrm>
            <a:off x="471488" y="486836"/>
            <a:ext cx="5915025"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0"/>
          <p:cNvSpPr txBox="1">
            <a:spLocks noGrp="1"/>
          </p:cNvSpPr>
          <p:nvPr>
            <p:ph type="body" idx="1"/>
          </p:nvPr>
        </p:nvSpPr>
        <p:spPr>
          <a:xfrm rot="5400000">
            <a:off x="528108" y="2377546"/>
            <a:ext cx="5801784"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cxnSp>
        <p:nvCxnSpPr>
          <p:cNvPr id="92" name="Google Shape;92;p40"/>
          <p:cNvCxnSpPr/>
          <p:nvPr/>
        </p:nvCxnSpPr>
        <p:spPr>
          <a:xfrm>
            <a:off x="211016" y="228600"/>
            <a:ext cx="6435969" cy="0"/>
          </a:xfrm>
          <a:prstGeom prst="straightConnector1">
            <a:avLst/>
          </a:prstGeom>
          <a:noFill/>
          <a:ln w="9525" cap="flat" cmpd="sng">
            <a:solidFill>
              <a:schemeClr val="dk1"/>
            </a:solidFill>
            <a:prstDash val="solid"/>
            <a:miter lim="800000"/>
            <a:headEnd type="none" w="sm" len="sm"/>
            <a:tailEnd type="none" w="sm" len="sm"/>
          </a:ln>
        </p:spPr>
      </p:cxnSp>
      <p:sp>
        <p:nvSpPr>
          <p:cNvPr id="93" name="Google Shape;93;p40"/>
          <p:cNvSpPr/>
          <p:nvPr/>
        </p:nvSpPr>
        <p:spPr>
          <a:xfrm>
            <a:off x="339969" y="105141"/>
            <a:ext cx="1758462" cy="246184"/>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chemeClr val="lt1"/>
              </a:solidFill>
              <a:latin typeface="Calibri"/>
              <a:ea typeface="Calibri"/>
              <a:cs typeface="Calibri"/>
              <a:sym typeface="Calibri"/>
            </a:endParaRPr>
          </a:p>
        </p:txBody>
      </p:sp>
      <p:sp>
        <p:nvSpPr>
          <p:cNvPr id="94" name="Google Shape;94;p40"/>
          <p:cNvSpPr txBox="1">
            <a:spLocks noGrp="1"/>
          </p:cNvSpPr>
          <p:nvPr>
            <p:ph type="body" idx="2"/>
          </p:nvPr>
        </p:nvSpPr>
        <p:spPr>
          <a:xfrm>
            <a:off x="363416" y="166320"/>
            <a:ext cx="1735259" cy="12382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900"/>
              <a:buNone/>
              <a:defRPr sz="900">
                <a:solidFill>
                  <a:schemeClr val="lt1"/>
                </a:solidFill>
                <a:latin typeface="Arial"/>
                <a:ea typeface="Arial"/>
                <a:cs typeface="Arial"/>
                <a:sym typeface="Arial"/>
              </a:defRPr>
            </a:lvl1pPr>
            <a:lvl2pPr marL="914400" lvl="1" indent="-266700" algn="l">
              <a:lnSpc>
                <a:spcPct val="90000"/>
              </a:lnSpc>
              <a:spcBef>
                <a:spcPts val="375"/>
              </a:spcBef>
              <a:spcAft>
                <a:spcPts val="0"/>
              </a:spcAft>
              <a:buClr>
                <a:schemeClr val="lt1"/>
              </a:buClr>
              <a:buSzPts val="600"/>
              <a:buChar char="•"/>
              <a:defRPr sz="600">
                <a:solidFill>
                  <a:schemeClr val="lt1"/>
                </a:solidFill>
                <a:latin typeface="Arial"/>
                <a:ea typeface="Arial"/>
                <a:cs typeface="Arial"/>
                <a:sym typeface="Arial"/>
              </a:defRPr>
            </a:lvl2pPr>
            <a:lvl3pPr marL="1371600" lvl="2" indent="-260350" algn="l">
              <a:lnSpc>
                <a:spcPct val="90000"/>
              </a:lnSpc>
              <a:spcBef>
                <a:spcPts val="375"/>
              </a:spcBef>
              <a:spcAft>
                <a:spcPts val="0"/>
              </a:spcAft>
              <a:buClr>
                <a:schemeClr val="lt1"/>
              </a:buClr>
              <a:buSzPts val="500"/>
              <a:buChar char="•"/>
              <a:defRPr sz="500">
                <a:solidFill>
                  <a:schemeClr val="lt1"/>
                </a:solidFill>
                <a:latin typeface="Arial"/>
                <a:ea typeface="Arial"/>
                <a:cs typeface="Arial"/>
                <a:sym typeface="Arial"/>
              </a:defRPr>
            </a:lvl3pPr>
            <a:lvl4pPr marL="1828800" lvl="3" indent="-254000" algn="l">
              <a:lnSpc>
                <a:spcPct val="90000"/>
              </a:lnSpc>
              <a:spcBef>
                <a:spcPts val="375"/>
              </a:spcBef>
              <a:spcAft>
                <a:spcPts val="0"/>
              </a:spcAft>
              <a:buClr>
                <a:schemeClr val="lt1"/>
              </a:buClr>
              <a:buSzPts val="400"/>
              <a:buChar char="•"/>
              <a:defRPr sz="400">
                <a:solidFill>
                  <a:schemeClr val="lt1"/>
                </a:solidFill>
                <a:latin typeface="Arial"/>
                <a:ea typeface="Arial"/>
                <a:cs typeface="Arial"/>
                <a:sym typeface="Arial"/>
              </a:defRPr>
            </a:lvl4pPr>
            <a:lvl5pPr marL="2286000" lvl="4" indent="-254000" algn="l">
              <a:lnSpc>
                <a:spcPct val="90000"/>
              </a:lnSpc>
              <a:spcBef>
                <a:spcPts val="375"/>
              </a:spcBef>
              <a:spcAft>
                <a:spcPts val="0"/>
              </a:spcAft>
              <a:buClr>
                <a:schemeClr val="lt1"/>
              </a:buClr>
              <a:buSzPts val="400"/>
              <a:buChar char="•"/>
              <a:defRPr sz="400">
                <a:solidFill>
                  <a:schemeClr val="lt1"/>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5" name="Google Shape;95;p40"/>
          <p:cNvSpPr txBox="1">
            <a:spLocks noGrp="1"/>
          </p:cNvSpPr>
          <p:nvPr>
            <p:ph type="sldNum" idx="12"/>
          </p:nvPr>
        </p:nvSpPr>
        <p:spPr>
          <a:xfrm>
            <a:off x="211016" y="8557196"/>
            <a:ext cx="436684" cy="48683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96"/>
        <p:cNvGrpSpPr/>
        <p:nvPr/>
      </p:nvGrpSpPr>
      <p:grpSpPr>
        <a:xfrm>
          <a:off x="0" y="0"/>
          <a:ext cx="0" cy="0"/>
          <a:chOff x="0" y="0"/>
          <a:chExt cx="0" cy="0"/>
        </a:xfrm>
      </p:grpSpPr>
      <p:sp>
        <p:nvSpPr>
          <p:cNvPr id="97" name="Google Shape;97;p41"/>
          <p:cNvSpPr txBox="1">
            <a:spLocks noGrp="1"/>
          </p:cNvSpPr>
          <p:nvPr>
            <p:ph type="title"/>
          </p:nvPr>
        </p:nvSpPr>
        <p:spPr>
          <a:xfrm rot="5400000">
            <a:off x="1772577" y="3622015"/>
            <a:ext cx="774911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41"/>
          <p:cNvSpPr txBox="1">
            <a:spLocks noGrp="1"/>
          </p:cNvSpPr>
          <p:nvPr>
            <p:ph type="body" idx="1"/>
          </p:nvPr>
        </p:nvSpPr>
        <p:spPr>
          <a:xfrm rot="5400000">
            <a:off x="-1227798" y="2186121"/>
            <a:ext cx="774911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9" name="Google Shape;99;p41"/>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41"/>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41"/>
          <p:cNvSpPr txBox="1">
            <a:spLocks noGrp="1"/>
          </p:cNvSpPr>
          <p:nvPr>
            <p:ph type="sldNum" idx="12"/>
          </p:nvPr>
        </p:nvSpPr>
        <p:spPr>
          <a:xfrm>
            <a:off x="4843463" y="8475136"/>
            <a:ext cx="1543050" cy="48683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102" name="Google Shape;102;p41"/>
          <p:cNvCxnSpPr/>
          <p:nvPr/>
        </p:nvCxnSpPr>
        <p:spPr>
          <a:xfrm>
            <a:off x="211016" y="228600"/>
            <a:ext cx="6435969" cy="0"/>
          </a:xfrm>
          <a:prstGeom prst="straightConnector1">
            <a:avLst/>
          </a:prstGeom>
          <a:noFill/>
          <a:ln w="9525" cap="flat" cmpd="sng">
            <a:solidFill>
              <a:schemeClr val="dk1"/>
            </a:solidFill>
            <a:prstDash val="solid"/>
            <a:miter lim="800000"/>
            <a:headEnd type="none" w="sm" len="sm"/>
            <a:tailEnd type="none" w="sm" len="sm"/>
          </a:ln>
        </p:spPr>
      </p:cxnSp>
      <p:sp>
        <p:nvSpPr>
          <p:cNvPr id="103" name="Google Shape;103;p41"/>
          <p:cNvSpPr/>
          <p:nvPr/>
        </p:nvSpPr>
        <p:spPr>
          <a:xfrm>
            <a:off x="339969" y="105141"/>
            <a:ext cx="1758462" cy="246184"/>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chemeClr val="lt1"/>
              </a:solidFill>
              <a:latin typeface="Calibri"/>
              <a:ea typeface="Calibri"/>
              <a:cs typeface="Calibri"/>
              <a:sym typeface="Calibri"/>
            </a:endParaRPr>
          </a:p>
        </p:txBody>
      </p:sp>
      <p:sp>
        <p:nvSpPr>
          <p:cNvPr id="104" name="Google Shape;104;p41"/>
          <p:cNvSpPr txBox="1">
            <a:spLocks noGrp="1"/>
          </p:cNvSpPr>
          <p:nvPr>
            <p:ph type="body" idx="2"/>
          </p:nvPr>
        </p:nvSpPr>
        <p:spPr>
          <a:xfrm>
            <a:off x="363416" y="166320"/>
            <a:ext cx="1735259" cy="12382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900"/>
              <a:buNone/>
              <a:defRPr sz="900">
                <a:solidFill>
                  <a:schemeClr val="lt1"/>
                </a:solidFill>
                <a:latin typeface="Arial"/>
                <a:ea typeface="Arial"/>
                <a:cs typeface="Arial"/>
                <a:sym typeface="Arial"/>
              </a:defRPr>
            </a:lvl1pPr>
            <a:lvl2pPr marL="914400" lvl="1" indent="-266700" algn="l">
              <a:lnSpc>
                <a:spcPct val="90000"/>
              </a:lnSpc>
              <a:spcBef>
                <a:spcPts val="375"/>
              </a:spcBef>
              <a:spcAft>
                <a:spcPts val="0"/>
              </a:spcAft>
              <a:buClr>
                <a:schemeClr val="lt1"/>
              </a:buClr>
              <a:buSzPts val="600"/>
              <a:buChar char="•"/>
              <a:defRPr sz="600">
                <a:solidFill>
                  <a:schemeClr val="lt1"/>
                </a:solidFill>
                <a:latin typeface="Arial"/>
                <a:ea typeface="Arial"/>
                <a:cs typeface="Arial"/>
                <a:sym typeface="Arial"/>
              </a:defRPr>
            </a:lvl2pPr>
            <a:lvl3pPr marL="1371600" lvl="2" indent="-260350" algn="l">
              <a:lnSpc>
                <a:spcPct val="90000"/>
              </a:lnSpc>
              <a:spcBef>
                <a:spcPts val="375"/>
              </a:spcBef>
              <a:spcAft>
                <a:spcPts val="0"/>
              </a:spcAft>
              <a:buClr>
                <a:schemeClr val="lt1"/>
              </a:buClr>
              <a:buSzPts val="500"/>
              <a:buChar char="•"/>
              <a:defRPr sz="500">
                <a:solidFill>
                  <a:schemeClr val="lt1"/>
                </a:solidFill>
                <a:latin typeface="Arial"/>
                <a:ea typeface="Arial"/>
                <a:cs typeface="Arial"/>
                <a:sym typeface="Arial"/>
              </a:defRPr>
            </a:lvl3pPr>
            <a:lvl4pPr marL="1828800" lvl="3" indent="-254000" algn="l">
              <a:lnSpc>
                <a:spcPct val="90000"/>
              </a:lnSpc>
              <a:spcBef>
                <a:spcPts val="375"/>
              </a:spcBef>
              <a:spcAft>
                <a:spcPts val="0"/>
              </a:spcAft>
              <a:buClr>
                <a:schemeClr val="lt1"/>
              </a:buClr>
              <a:buSzPts val="400"/>
              <a:buChar char="•"/>
              <a:defRPr sz="400">
                <a:solidFill>
                  <a:schemeClr val="lt1"/>
                </a:solidFill>
                <a:latin typeface="Arial"/>
                <a:ea typeface="Arial"/>
                <a:cs typeface="Arial"/>
                <a:sym typeface="Arial"/>
              </a:defRPr>
            </a:lvl4pPr>
            <a:lvl5pPr marL="2286000" lvl="4" indent="-254000" algn="l">
              <a:lnSpc>
                <a:spcPct val="90000"/>
              </a:lnSpc>
              <a:spcBef>
                <a:spcPts val="375"/>
              </a:spcBef>
              <a:spcAft>
                <a:spcPts val="0"/>
              </a:spcAft>
              <a:buClr>
                <a:schemeClr val="lt1"/>
              </a:buClr>
              <a:buSzPts val="400"/>
              <a:buChar char="•"/>
              <a:defRPr sz="400">
                <a:solidFill>
                  <a:schemeClr val="lt1"/>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5" name="Google Shape;105;p41"/>
          <p:cNvSpPr txBox="1"/>
          <p:nvPr/>
        </p:nvSpPr>
        <p:spPr>
          <a:xfrm>
            <a:off x="211016" y="8557196"/>
            <a:ext cx="436684" cy="48683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a:t>
            </a:fld>
            <a:endParaRPr sz="1800" b="1"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
        <p:cNvGrpSpPr/>
        <p:nvPr/>
      </p:nvGrpSpPr>
      <p:grpSpPr>
        <a:xfrm>
          <a:off x="0" y="0"/>
          <a:ext cx="0" cy="0"/>
          <a:chOff x="0" y="0"/>
          <a:chExt cx="0" cy="0"/>
        </a:xfrm>
      </p:grpSpPr>
      <p:sp>
        <p:nvSpPr>
          <p:cNvPr id="19" name="Google Shape;19;p30"/>
          <p:cNvSpPr txBox="1">
            <a:spLocks noGrp="1"/>
          </p:cNvSpPr>
          <p:nvPr>
            <p:ph type="ctrTitle"/>
          </p:nvPr>
        </p:nvSpPr>
        <p:spPr>
          <a:xfrm>
            <a:off x="514350" y="921433"/>
            <a:ext cx="1936750" cy="39793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Font typeface="Arial"/>
              <a:buNone/>
              <a:defRPr sz="1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0"/>
          <p:cNvSpPr txBox="1">
            <a:spLocks noGrp="1"/>
          </p:cNvSpPr>
          <p:nvPr>
            <p:ph type="subTitle" idx="1"/>
          </p:nvPr>
        </p:nvSpPr>
        <p:spPr>
          <a:xfrm>
            <a:off x="514350" y="1429433"/>
            <a:ext cx="2673350" cy="2207683"/>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chemeClr val="dk1"/>
              </a:buClr>
              <a:buSzPts val="1600"/>
              <a:buNone/>
              <a:defRPr sz="1600">
                <a:latin typeface="Helvetica Neue"/>
                <a:ea typeface="Helvetica Neue"/>
                <a:cs typeface="Helvetica Neue"/>
                <a:sym typeface="Helvetica Neue"/>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1" name="Google Shape;21;p30"/>
          <p:cNvSpPr txBox="1">
            <a:spLocks noGrp="1"/>
          </p:cNvSpPr>
          <p:nvPr>
            <p:ph type="sldNum" idx="12"/>
          </p:nvPr>
        </p:nvSpPr>
        <p:spPr>
          <a:xfrm>
            <a:off x="211016" y="8557196"/>
            <a:ext cx="436684" cy="48683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
        <p:cNvGrpSpPr/>
        <p:nvPr/>
      </p:nvGrpSpPr>
      <p:grpSpPr>
        <a:xfrm>
          <a:off x="0" y="0"/>
          <a:ext cx="0" cy="0"/>
          <a:chOff x="0" y="0"/>
          <a:chExt cx="0" cy="0"/>
        </a:xfrm>
      </p:grpSpPr>
      <p:sp>
        <p:nvSpPr>
          <p:cNvPr id="23" name="Google Shape;23;p31"/>
          <p:cNvSpPr txBox="1">
            <a:spLocks noGrp="1"/>
          </p:cNvSpPr>
          <p:nvPr>
            <p:ph type="title"/>
          </p:nvPr>
        </p:nvSpPr>
        <p:spPr>
          <a:xfrm>
            <a:off x="471488" y="486836"/>
            <a:ext cx="5915025"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body" idx="1"/>
          </p:nvPr>
        </p:nvSpPr>
        <p:spPr>
          <a:xfrm>
            <a:off x="471488" y="2434167"/>
            <a:ext cx="5915025" cy="58017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cxnSp>
        <p:nvCxnSpPr>
          <p:cNvPr id="25" name="Google Shape;25;p31"/>
          <p:cNvCxnSpPr/>
          <p:nvPr/>
        </p:nvCxnSpPr>
        <p:spPr>
          <a:xfrm>
            <a:off x="211016" y="228600"/>
            <a:ext cx="6435969" cy="0"/>
          </a:xfrm>
          <a:prstGeom prst="straightConnector1">
            <a:avLst/>
          </a:prstGeom>
          <a:noFill/>
          <a:ln w="9525" cap="flat" cmpd="sng">
            <a:solidFill>
              <a:schemeClr val="dk1"/>
            </a:solidFill>
            <a:prstDash val="solid"/>
            <a:miter lim="800000"/>
            <a:headEnd type="none" w="sm" len="sm"/>
            <a:tailEnd type="none" w="sm" len="sm"/>
          </a:ln>
        </p:spPr>
      </p:cxnSp>
      <p:sp>
        <p:nvSpPr>
          <p:cNvPr id="26" name="Google Shape;26;p31"/>
          <p:cNvSpPr/>
          <p:nvPr/>
        </p:nvSpPr>
        <p:spPr>
          <a:xfrm>
            <a:off x="339969" y="105141"/>
            <a:ext cx="1758462" cy="246184"/>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chemeClr val="lt1"/>
              </a:solidFill>
              <a:latin typeface="Calibri"/>
              <a:ea typeface="Calibri"/>
              <a:cs typeface="Calibri"/>
              <a:sym typeface="Calibri"/>
            </a:endParaRPr>
          </a:p>
        </p:txBody>
      </p:sp>
      <p:sp>
        <p:nvSpPr>
          <p:cNvPr id="27" name="Google Shape;27;p31"/>
          <p:cNvSpPr txBox="1">
            <a:spLocks noGrp="1"/>
          </p:cNvSpPr>
          <p:nvPr>
            <p:ph type="body" idx="2"/>
          </p:nvPr>
        </p:nvSpPr>
        <p:spPr>
          <a:xfrm>
            <a:off x="363416" y="166320"/>
            <a:ext cx="1735259" cy="12382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900"/>
              <a:buNone/>
              <a:defRPr sz="900">
                <a:solidFill>
                  <a:schemeClr val="lt1"/>
                </a:solidFill>
                <a:latin typeface="Arial"/>
                <a:ea typeface="Arial"/>
                <a:cs typeface="Arial"/>
                <a:sym typeface="Arial"/>
              </a:defRPr>
            </a:lvl1pPr>
            <a:lvl2pPr marL="914400" lvl="1" indent="-266700" algn="l">
              <a:lnSpc>
                <a:spcPct val="90000"/>
              </a:lnSpc>
              <a:spcBef>
                <a:spcPts val="375"/>
              </a:spcBef>
              <a:spcAft>
                <a:spcPts val="0"/>
              </a:spcAft>
              <a:buClr>
                <a:schemeClr val="lt1"/>
              </a:buClr>
              <a:buSzPts val="600"/>
              <a:buChar char="•"/>
              <a:defRPr sz="600">
                <a:solidFill>
                  <a:schemeClr val="lt1"/>
                </a:solidFill>
                <a:latin typeface="Arial"/>
                <a:ea typeface="Arial"/>
                <a:cs typeface="Arial"/>
                <a:sym typeface="Arial"/>
              </a:defRPr>
            </a:lvl2pPr>
            <a:lvl3pPr marL="1371600" lvl="2" indent="-260350" algn="l">
              <a:lnSpc>
                <a:spcPct val="90000"/>
              </a:lnSpc>
              <a:spcBef>
                <a:spcPts val="375"/>
              </a:spcBef>
              <a:spcAft>
                <a:spcPts val="0"/>
              </a:spcAft>
              <a:buClr>
                <a:schemeClr val="lt1"/>
              </a:buClr>
              <a:buSzPts val="500"/>
              <a:buChar char="•"/>
              <a:defRPr sz="500">
                <a:solidFill>
                  <a:schemeClr val="lt1"/>
                </a:solidFill>
                <a:latin typeface="Arial"/>
                <a:ea typeface="Arial"/>
                <a:cs typeface="Arial"/>
                <a:sym typeface="Arial"/>
              </a:defRPr>
            </a:lvl3pPr>
            <a:lvl4pPr marL="1828800" lvl="3" indent="-254000" algn="l">
              <a:lnSpc>
                <a:spcPct val="90000"/>
              </a:lnSpc>
              <a:spcBef>
                <a:spcPts val="375"/>
              </a:spcBef>
              <a:spcAft>
                <a:spcPts val="0"/>
              </a:spcAft>
              <a:buClr>
                <a:schemeClr val="lt1"/>
              </a:buClr>
              <a:buSzPts val="400"/>
              <a:buChar char="•"/>
              <a:defRPr sz="400">
                <a:solidFill>
                  <a:schemeClr val="lt1"/>
                </a:solidFill>
                <a:latin typeface="Arial"/>
                <a:ea typeface="Arial"/>
                <a:cs typeface="Arial"/>
                <a:sym typeface="Arial"/>
              </a:defRPr>
            </a:lvl4pPr>
            <a:lvl5pPr marL="2286000" lvl="4" indent="-254000" algn="l">
              <a:lnSpc>
                <a:spcPct val="90000"/>
              </a:lnSpc>
              <a:spcBef>
                <a:spcPts val="375"/>
              </a:spcBef>
              <a:spcAft>
                <a:spcPts val="0"/>
              </a:spcAft>
              <a:buClr>
                <a:schemeClr val="lt1"/>
              </a:buClr>
              <a:buSzPts val="400"/>
              <a:buChar char="•"/>
              <a:defRPr sz="400">
                <a:solidFill>
                  <a:schemeClr val="lt1"/>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31"/>
          <p:cNvSpPr txBox="1">
            <a:spLocks noGrp="1"/>
          </p:cNvSpPr>
          <p:nvPr>
            <p:ph type="sldNum" idx="12"/>
          </p:nvPr>
        </p:nvSpPr>
        <p:spPr>
          <a:xfrm>
            <a:off x="211016" y="8557196"/>
            <a:ext cx="436684" cy="48683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9"/>
        <p:cNvGrpSpPr/>
        <p:nvPr/>
      </p:nvGrpSpPr>
      <p:grpSpPr>
        <a:xfrm>
          <a:off x="0" y="0"/>
          <a:ext cx="0" cy="0"/>
          <a:chOff x="0" y="0"/>
          <a:chExt cx="0" cy="0"/>
        </a:xfrm>
      </p:grpSpPr>
      <p:sp>
        <p:nvSpPr>
          <p:cNvPr id="30" name="Google Shape;30;p32"/>
          <p:cNvSpPr txBox="1">
            <a:spLocks noGrp="1"/>
          </p:cNvSpPr>
          <p:nvPr>
            <p:ph type="title"/>
          </p:nvPr>
        </p:nvSpPr>
        <p:spPr>
          <a:xfrm>
            <a:off x="467916" y="2279653"/>
            <a:ext cx="5915025" cy="38036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2"/>
          <p:cNvSpPr txBox="1">
            <a:spLocks noGrp="1"/>
          </p:cNvSpPr>
          <p:nvPr>
            <p:ph type="body" idx="1"/>
          </p:nvPr>
        </p:nvSpPr>
        <p:spPr>
          <a:xfrm>
            <a:off x="467916" y="6119286"/>
            <a:ext cx="5915025" cy="200024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cxnSp>
        <p:nvCxnSpPr>
          <p:cNvPr id="32" name="Google Shape;32;p32"/>
          <p:cNvCxnSpPr/>
          <p:nvPr/>
        </p:nvCxnSpPr>
        <p:spPr>
          <a:xfrm>
            <a:off x="211016" y="228600"/>
            <a:ext cx="6435969" cy="0"/>
          </a:xfrm>
          <a:prstGeom prst="straightConnector1">
            <a:avLst/>
          </a:prstGeom>
          <a:noFill/>
          <a:ln w="9525" cap="flat" cmpd="sng">
            <a:solidFill>
              <a:schemeClr val="dk1"/>
            </a:solidFill>
            <a:prstDash val="solid"/>
            <a:miter lim="800000"/>
            <a:headEnd type="none" w="sm" len="sm"/>
            <a:tailEnd type="none" w="sm" len="sm"/>
          </a:ln>
        </p:spPr>
      </p:cxnSp>
      <p:sp>
        <p:nvSpPr>
          <p:cNvPr id="33" name="Google Shape;33;p32"/>
          <p:cNvSpPr/>
          <p:nvPr/>
        </p:nvSpPr>
        <p:spPr>
          <a:xfrm>
            <a:off x="339969" y="105141"/>
            <a:ext cx="1758462" cy="246184"/>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chemeClr val="lt1"/>
              </a:solidFill>
              <a:latin typeface="Calibri"/>
              <a:ea typeface="Calibri"/>
              <a:cs typeface="Calibri"/>
              <a:sym typeface="Calibri"/>
            </a:endParaRPr>
          </a:p>
        </p:txBody>
      </p:sp>
      <p:sp>
        <p:nvSpPr>
          <p:cNvPr id="34" name="Google Shape;34;p32"/>
          <p:cNvSpPr txBox="1">
            <a:spLocks noGrp="1"/>
          </p:cNvSpPr>
          <p:nvPr>
            <p:ph type="body" idx="2"/>
          </p:nvPr>
        </p:nvSpPr>
        <p:spPr>
          <a:xfrm>
            <a:off x="363416" y="166320"/>
            <a:ext cx="1735259" cy="12382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900"/>
              <a:buNone/>
              <a:defRPr sz="900">
                <a:solidFill>
                  <a:schemeClr val="lt1"/>
                </a:solidFill>
                <a:latin typeface="Arial"/>
                <a:ea typeface="Arial"/>
                <a:cs typeface="Arial"/>
                <a:sym typeface="Arial"/>
              </a:defRPr>
            </a:lvl1pPr>
            <a:lvl2pPr marL="914400" lvl="1" indent="-266700" algn="l">
              <a:lnSpc>
                <a:spcPct val="90000"/>
              </a:lnSpc>
              <a:spcBef>
                <a:spcPts val="375"/>
              </a:spcBef>
              <a:spcAft>
                <a:spcPts val="0"/>
              </a:spcAft>
              <a:buClr>
                <a:schemeClr val="lt1"/>
              </a:buClr>
              <a:buSzPts val="600"/>
              <a:buChar char="•"/>
              <a:defRPr sz="600">
                <a:solidFill>
                  <a:schemeClr val="lt1"/>
                </a:solidFill>
                <a:latin typeface="Arial"/>
                <a:ea typeface="Arial"/>
                <a:cs typeface="Arial"/>
                <a:sym typeface="Arial"/>
              </a:defRPr>
            </a:lvl2pPr>
            <a:lvl3pPr marL="1371600" lvl="2" indent="-260350" algn="l">
              <a:lnSpc>
                <a:spcPct val="90000"/>
              </a:lnSpc>
              <a:spcBef>
                <a:spcPts val="375"/>
              </a:spcBef>
              <a:spcAft>
                <a:spcPts val="0"/>
              </a:spcAft>
              <a:buClr>
                <a:schemeClr val="lt1"/>
              </a:buClr>
              <a:buSzPts val="500"/>
              <a:buChar char="•"/>
              <a:defRPr sz="500">
                <a:solidFill>
                  <a:schemeClr val="lt1"/>
                </a:solidFill>
                <a:latin typeface="Arial"/>
                <a:ea typeface="Arial"/>
                <a:cs typeface="Arial"/>
                <a:sym typeface="Arial"/>
              </a:defRPr>
            </a:lvl3pPr>
            <a:lvl4pPr marL="1828800" lvl="3" indent="-254000" algn="l">
              <a:lnSpc>
                <a:spcPct val="90000"/>
              </a:lnSpc>
              <a:spcBef>
                <a:spcPts val="375"/>
              </a:spcBef>
              <a:spcAft>
                <a:spcPts val="0"/>
              </a:spcAft>
              <a:buClr>
                <a:schemeClr val="lt1"/>
              </a:buClr>
              <a:buSzPts val="400"/>
              <a:buChar char="•"/>
              <a:defRPr sz="400">
                <a:solidFill>
                  <a:schemeClr val="lt1"/>
                </a:solidFill>
                <a:latin typeface="Arial"/>
                <a:ea typeface="Arial"/>
                <a:cs typeface="Arial"/>
                <a:sym typeface="Arial"/>
              </a:defRPr>
            </a:lvl4pPr>
            <a:lvl5pPr marL="2286000" lvl="4" indent="-254000" algn="l">
              <a:lnSpc>
                <a:spcPct val="90000"/>
              </a:lnSpc>
              <a:spcBef>
                <a:spcPts val="375"/>
              </a:spcBef>
              <a:spcAft>
                <a:spcPts val="0"/>
              </a:spcAft>
              <a:buClr>
                <a:schemeClr val="lt1"/>
              </a:buClr>
              <a:buSzPts val="400"/>
              <a:buChar char="•"/>
              <a:defRPr sz="400">
                <a:solidFill>
                  <a:schemeClr val="lt1"/>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5" name="Google Shape;35;p32"/>
          <p:cNvSpPr txBox="1">
            <a:spLocks noGrp="1"/>
          </p:cNvSpPr>
          <p:nvPr>
            <p:ph type="sldNum" idx="12"/>
          </p:nvPr>
        </p:nvSpPr>
        <p:spPr>
          <a:xfrm>
            <a:off x="211016" y="8557196"/>
            <a:ext cx="436684" cy="48683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6"/>
        <p:cNvGrpSpPr/>
        <p:nvPr/>
      </p:nvGrpSpPr>
      <p:grpSpPr>
        <a:xfrm>
          <a:off x="0" y="0"/>
          <a:ext cx="0" cy="0"/>
          <a:chOff x="0" y="0"/>
          <a:chExt cx="0" cy="0"/>
        </a:xfrm>
      </p:grpSpPr>
      <p:sp>
        <p:nvSpPr>
          <p:cNvPr id="37" name="Google Shape;37;p33"/>
          <p:cNvSpPr txBox="1">
            <a:spLocks noGrp="1"/>
          </p:cNvSpPr>
          <p:nvPr>
            <p:ph type="title"/>
          </p:nvPr>
        </p:nvSpPr>
        <p:spPr>
          <a:xfrm>
            <a:off x="471488" y="486836"/>
            <a:ext cx="5915025"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3"/>
          <p:cNvSpPr txBox="1">
            <a:spLocks noGrp="1"/>
          </p:cNvSpPr>
          <p:nvPr>
            <p:ph type="body" idx="1"/>
          </p:nvPr>
        </p:nvSpPr>
        <p:spPr>
          <a:xfrm>
            <a:off x="471488" y="2434167"/>
            <a:ext cx="2914650" cy="58017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9" name="Google Shape;39;p33"/>
          <p:cNvSpPr txBox="1">
            <a:spLocks noGrp="1"/>
          </p:cNvSpPr>
          <p:nvPr>
            <p:ph type="body" idx="2"/>
          </p:nvPr>
        </p:nvSpPr>
        <p:spPr>
          <a:xfrm>
            <a:off x="3471863" y="2434167"/>
            <a:ext cx="2914650" cy="58017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cxnSp>
        <p:nvCxnSpPr>
          <p:cNvPr id="40" name="Google Shape;40;p33"/>
          <p:cNvCxnSpPr/>
          <p:nvPr/>
        </p:nvCxnSpPr>
        <p:spPr>
          <a:xfrm>
            <a:off x="211016" y="228600"/>
            <a:ext cx="6435969" cy="0"/>
          </a:xfrm>
          <a:prstGeom prst="straightConnector1">
            <a:avLst/>
          </a:prstGeom>
          <a:noFill/>
          <a:ln w="9525" cap="flat" cmpd="sng">
            <a:solidFill>
              <a:schemeClr val="dk1"/>
            </a:solidFill>
            <a:prstDash val="solid"/>
            <a:miter lim="800000"/>
            <a:headEnd type="none" w="sm" len="sm"/>
            <a:tailEnd type="none" w="sm" len="sm"/>
          </a:ln>
        </p:spPr>
      </p:cxnSp>
      <p:sp>
        <p:nvSpPr>
          <p:cNvPr id="41" name="Google Shape;41;p33"/>
          <p:cNvSpPr/>
          <p:nvPr/>
        </p:nvSpPr>
        <p:spPr>
          <a:xfrm>
            <a:off x="339969" y="105141"/>
            <a:ext cx="1758462" cy="246184"/>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chemeClr val="lt1"/>
              </a:solidFill>
              <a:latin typeface="Calibri"/>
              <a:ea typeface="Calibri"/>
              <a:cs typeface="Calibri"/>
              <a:sym typeface="Calibri"/>
            </a:endParaRPr>
          </a:p>
        </p:txBody>
      </p:sp>
      <p:sp>
        <p:nvSpPr>
          <p:cNvPr id="42" name="Google Shape;42;p33"/>
          <p:cNvSpPr txBox="1">
            <a:spLocks noGrp="1"/>
          </p:cNvSpPr>
          <p:nvPr>
            <p:ph type="body" idx="3"/>
          </p:nvPr>
        </p:nvSpPr>
        <p:spPr>
          <a:xfrm>
            <a:off x="363416" y="166320"/>
            <a:ext cx="1735259" cy="12382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900"/>
              <a:buNone/>
              <a:defRPr sz="900">
                <a:solidFill>
                  <a:schemeClr val="lt1"/>
                </a:solidFill>
                <a:latin typeface="Arial"/>
                <a:ea typeface="Arial"/>
                <a:cs typeface="Arial"/>
                <a:sym typeface="Arial"/>
              </a:defRPr>
            </a:lvl1pPr>
            <a:lvl2pPr marL="914400" lvl="1" indent="-266700" algn="l">
              <a:lnSpc>
                <a:spcPct val="90000"/>
              </a:lnSpc>
              <a:spcBef>
                <a:spcPts val="375"/>
              </a:spcBef>
              <a:spcAft>
                <a:spcPts val="0"/>
              </a:spcAft>
              <a:buClr>
                <a:schemeClr val="lt1"/>
              </a:buClr>
              <a:buSzPts val="600"/>
              <a:buChar char="•"/>
              <a:defRPr sz="600">
                <a:solidFill>
                  <a:schemeClr val="lt1"/>
                </a:solidFill>
                <a:latin typeface="Arial"/>
                <a:ea typeface="Arial"/>
                <a:cs typeface="Arial"/>
                <a:sym typeface="Arial"/>
              </a:defRPr>
            </a:lvl2pPr>
            <a:lvl3pPr marL="1371600" lvl="2" indent="-260350" algn="l">
              <a:lnSpc>
                <a:spcPct val="90000"/>
              </a:lnSpc>
              <a:spcBef>
                <a:spcPts val="375"/>
              </a:spcBef>
              <a:spcAft>
                <a:spcPts val="0"/>
              </a:spcAft>
              <a:buClr>
                <a:schemeClr val="lt1"/>
              </a:buClr>
              <a:buSzPts val="500"/>
              <a:buChar char="•"/>
              <a:defRPr sz="500">
                <a:solidFill>
                  <a:schemeClr val="lt1"/>
                </a:solidFill>
                <a:latin typeface="Arial"/>
                <a:ea typeface="Arial"/>
                <a:cs typeface="Arial"/>
                <a:sym typeface="Arial"/>
              </a:defRPr>
            </a:lvl3pPr>
            <a:lvl4pPr marL="1828800" lvl="3" indent="-254000" algn="l">
              <a:lnSpc>
                <a:spcPct val="90000"/>
              </a:lnSpc>
              <a:spcBef>
                <a:spcPts val="375"/>
              </a:spcBef>
              <a:spcAft>
                <a:spcPts val="0"/>
              </a:spcAft>
              <a:buClr>
                <a:schemeClr val="lt1"/>
              </a:buClr>
              <a:buSzPts val="400"/>
              <a:buChar char="•"/>
              <a:defRPr sz="400">
                <a:solidFill>
                  <a:schemeClr val="lt1"/>
                </a:solidFill>
                <a:latin typeface="Arial"/>
                <a:ea typeface="Arial"/>
                <a:cs typeface="Arial"/>
                <a:sym typeface="Arial"/>
              </a:defRPr>
            </a:lvl4pPr>
            <a:lvl5pPr marL="2286000" lvl="4" indent="-254000" algn="l">
              <a:lnSpc>
                <a:spcPct val="90000"/>
              </a:lnSpc>
              <a:spcBef>
                <a:spcPts val="375"/>
              </a:spcBef>
              <a:spcAft>
                <a:spcPts val="0"/>
              </a:spcAft>
              <a:buClr>
                <a:schemeClr val="lt1"/>
              </a:buClr>
              <a:buSzPts val="400"/>
              <a:buChar char="•"/>
              <a:defRPr sz="400">
                <a:solidFill>
                  <a:schemeClr val="lt1"/>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 name="Google Shape;43;p33"/>
          <p:cNvSpPr txBox="1">
            <a:spLocks noGrp="1"/>
          </p:cNvSpPr>
          <p:nvPr>
            <p:ph type="sldNum" idx="12"/>
          </p:nvPr>
        </p:nvSpPr>
        <p:spPr>
          <a:xfrm>
            <a:off x="211016" y="8557196"/>
            <a:ext cx="436684" cy="48683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72381" y="486836"/>
            <a:ext cx="5915025"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472381" y="2241551"/>
            <a:ext cx="2901255" cy="109854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7" name="Google Shape;47;p34"/>
          <p:cNvSpPr txBox="1">
            <a:spLocks noGrp="1"/>
          </p:cNvSpPr>
          <p:nvPr>
            <p:ph type="body" idx="2"/>
          </p:nvPr>
        </p:nvSpPr>
        <p:spPr>
          <a:xfrm>
            <a:off x="472381" y="3340100"/>
            <a:ext cx="2901255" cy="49127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34"/>
          <p:cNvSpPr txBox="1">
            <a:spLocks noGrp="1"/>
          </p:cNvSpPr>
          <p:nvPr>
            <p:ph type="body" idx="3"/>
          </p:nvPr>
        </p:nvSpPr>
        <p:spPr>
          <a:xfrm>
            <a:off x="3471863" y="2241551"/>
            <a:ext cx="2915543" cy="109854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9" name="Google Shape;49;p34"/>
          <p:cNvSpPr txBox="1">
            <a:spLocks noGrp="1"/>
          </p:cNvSpPr>
          <p:nvPr>
            <p:ph type="body" idx="4"/>
          </p:nvPr>
        </p:nvSpPr>
        <p:spPr>
          <a:xfrm>
            <a:off x="3471863" y="3340100"/>
            <a:ext cx="2915543" cy="49127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cxnSp>
        <p:nvCxnSpPr>
          <p:cNvPr id="50" name="Google Shape;50;p34"/>
          <p:cNvCxnSpPr/>
          <p:nvPr/>
        </p:nvCxnSpPr>
        <p:spPr>
          <a:xfrm>
            <a:off x="211016" y="228600"/>
            <a:ext cx="6435969" cy="0"/>
          </a:xfrm>
          <a:prstGeom prst="straightConnector1">
            <a:avLst/>
          </a:prstGeom>
          <a:noFill/>
          <a:ln w="9525" cap="flat" cmpd="sng">
            <a:solidFill>
              <a:schemeClr val="dk1"/>
            </a:solidFill>
            <a:prstDash val="solid"/>
            <a:miter lim="800000"/>
            <a:headEnd type="none" w="sm" len="sm"/>
            <a:tailEnd type="none" w="sm" len="sm"/>
          </a:ln>
        </p:spPr>
      </p:cxnSp>
      <p:sp>
        <p:nvSpPr>
          <p:cNvPr id="51" name="Google Shape;51;p34"/>
          <p:cNvSpPr/>
          <p:nvPr/>
        </p:nvSpPr>
        <p:spPr>
          <a:xfrm>
            <a:off x="339969" y="105141"/>
            <a:ext cx="1758462" cy="246184"/>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chemeClr val="lt1"/>
              </a:solidFill>
              <a:latin typeface="Calibri"/>
              <a:ea typeface="Calibri"/>
              <a:cs typeface="Calibri"/>
              <a:sym typeface="Calibri"/>
            </a:endParaRPr>
          </a:p>
        </p:txBody>
      </p:sp>
      <p:sp>
        <p:nvSpPr>
          <p:cNvPr id="52" name="Google Shape;52;p34"/>
          <p:cNvSpPr txBox="1">
            <a:spLocks noGrp="1"/>
          </p:cNvSpPr>
          <p:nvPr>
            <p:ph type="body" idx="5"/>
          </p:nvPr>
        </p:nvSpPr>
        <p:spPr>
          <a:xfrm>
            <a:off x="363416" y="166320"/>
            <a:ext cx="1735259" cy="12382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900"/>
              <a:buNone/>
              <a:defRPr sz="900">
                <a:solidFill>
                  <a:schemeClr val="lt1"/>
                </a:solidFill>
                <a:latin typeface="Arial"/>
                <a:ea typeface="Arial"/>
                <a:cs typeface="Arial"/>
                <a:sym typeface="Arial"/>
              </a:defRPr>
            </a:lvl1pPr>
            <a:lvl2pPr marL="914400" lvl="1" indent="-266700" algn="l">
              <a:lnSpc>
                <a:spcPct val="90000"/>
              </a:lnSpc>
              <a:spcBef>
                <a:spcPts val="375"/>
              </a:spcBef>
              <a:spcAft>
                <a:spcPts val="0"/>
              </a:spcAft>
              <a:buClr>
                <a:schemeClr val="lt1"/>
              </a:buClr>
              <a:buSzPts val="600"/>
              <a:buChar char="•"/>
              <a:defRPr sz="600">
                <a:solidFill>
                  <a:schemeClr val="lt1"/>
                </a:solidFill>
                <a:latin typeface="Arial"/>
                <a:ea typeface="Arial"/>
                <a:cs typeface="Arial"/>
                <a:sym typeface="Arial"/>
              </a:defRPr>
            </a:lvl2pPr>
            <a:lvl3pPr marL="1371600" lvl="2" indent="-260350" algn="l">
              <a:lnSpc>
                <a:spcPct val="90000"/>
              </a:lnSpc>
              <a:spcBef>
                <a:spcPts val="375"/>
              </a:spcBef>
              <a:spcAft>
                <a:spcPts val="0"/>
              </a:spcAft>
              <a:buClr>
                <a:schemeClr val="lt1"/>
              </a:buClr>
              <a:buSzPts val="500"/>
              <a:buChar char="•"/>
              <a:defRPr sz="500">
                <a:solidFill>
                  <a:schemeClr val="lt1"/>
                </a:solidFill>
                <a:latin typeface="Arial"/>
                <a:ea typeface="Arial"/>
                <a:cs typeface="Arial"/>
                <a:sym typeface="Arial"/>
              </a:defRPr>
            </a:lvl3pPr>
            <a:lvl4pPr marL="1828800" lvl="3" indent="-254000" algn="l">
              <a:lnSpc>
                <a:spcPct val="90000"/>
              </a:lnSpc>
              <a:spcBef>
                <a:spcPts val="375"/>
              </a:spcBef>
              <a:spcAft>
                <a:spcPts val="0"/>
              </a:spcAft>
              <a:buClr>
                <a:schemeClr val="lt1"/>
              </a:buClr>
              <a:buSzPts val="400"/>
              <a:buChar char="•"/>
              <a:defRPr sz="400">
                <a:solidFill>
                  <a:schemeClr val="lt1"/>
                </a:solidFill>
                <a:latin typeface="Arial"/>
                <a:ea typeface="Arial"/>
                <a:cs typeface="Arial"/>
                <a:sym typeface="Arial"/>
              </a:defRPr>
            </a:lvl4pPr>
            <a:lvl5pPr marL="2286000" lvl="4" indent="-254000" algn="l">
              <a:lnSpc>
                <a:spcPct val="90000"/>
              </a:lnSpc>
              <a:spcBef>
                <a:spcPts val="375"/>
              </a:spcBef>
              <a:spcAft>
                <a:spcPts val="0"/>
              </a:spcAft>
              <a:buClr>
                <a:schemeClr val="lt1"/>
              </a:buClr>
              <a:buSzPts val="400"/>
              <a:buChar char="•"/>
              <a:defRPr sz="400">
                <a:solidFill>
                  <a:schemeClr val="lt1"/>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3" name="Google Shape;53;p34"/>
          <p:cNvSpPr txBox="1">
            <a:spLocks noGrp="1"/>
          </p:cNvSpPr>
          <p:nvPr>
            <p:ph type="sldNum" idx="12"/>
          </p:nvPr>
        </p:nvSpPr>
        <p:spPr>
          <a:xfrm>
            <a:off x="211016" y="8557196"/>
            <a:ext cx="436684" cy="48683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4"/>
        <p:cNvGrpSpPr/>
        <p:nvPr/>
      </p:nvGrpSpPr>
      <p:grpSpPr>
        <a:xfrm>
          <a:off x="0" y="0"/>
          <a:ext cx="0" cy="0"/>
          <a:chOff x="0" y="0"/>
          <a:chExt cx="0" cy="0"/>
        </a:xfrm>
      </p:grpSpPr>
      <p:sp>
        <p:nvSpPr>
          <p:cNvPr id="55" name="Google Shape;55;p35"/>
          <p:cNvSpPr txBox="1">
            <a:spLocks noGrp="1"/>
          </p:cNvSpPr>
          <p:nvPr>
            <p:ph type="title"/>
          </p:nvPr>
        </p:nvSpPr>
        <p:spPr>
          <a:xfrm>
            <a:off x="471488" y="486836"/>
            <a:ext cx="5915025" cy="176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dt" idx="10"/>
          </p:nvPr>
        </p:nvSpPr>
        <p:spPr>
          <a:xfrm>
            <a:off x="471488" y="8475136"/>
            <a:ext cx="1543050" cy="48683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35"/>
          <p:cNvSpPr txBox="1">
            <a:spLocks noGrp="1"/>
          </p:cNvSpPr>
          <p:nvPr>
            <p:ph type="ftr" idx="11"/>
          </p:nvPr>
        </p:nvSpPr>
        <p:spPr>
          <a:xfrm>
            <a:off x="2271713" y="8475136"/>
            <a:ext cx="2314575" cy="48683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35"/>
          <p:cNvSpPr txBox="1">
            <a:spLocks noGrp="1"/>
          </p:cNvSpPr>
          <p:nvPr>
            <p:ph type="sldNum" idx="12"/>
          </p:nvPr>
        </p:nvSpPr>
        <p:spPr>
          <a:xfrm>
            <a:off x="4843463" y="8475136"/>
            <a:ext cx="1543050" cy="48683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59" name="Google Shape;59;p35"/>
          <p:cNvCxnSpPr/>
          <p:nvPr/>
        </p:nvCxnSpPr>
        <p:spPr>
          <a:xfrm>
            <a:off x="211016" y="228600"/>
            <a:ext cx="6435969" cy="0"/>
          </a:xfrm>
          <a:prstGeom prst="straightConnector1">
            <a:avLst/>
          </a:prstGeom>
          <a:noFill/>
          <a:ln w="9525" cap="flat" cmpd="sng">
            <a:solidFill>
              <a:schemeClr val="dk1"/>
            </a:solidFill>
            <a:prstDash val="solid"/>
            <a:miter lim="800000"/>
            <a:headEnd type="none" w="sm" len="sm"/>
            <a:tailEnd type="none" w="sm" len="sm"/>
          </a:ln>
        </p:spPr>
      </p:cxnSp>
      <p:sp>
        <p:nvSpPr>
          <p:cNvPr id="60" name="Google Shape;60;p35"/>
          <p:cNvSpPr/>
          <p:nvPr/>
        </p:nvSpPr>
        <p:spPr>
          <a:xfrm>
            <a:off x="339969" y="105141"/>
            <a:ext cx="1758462" cy="246184"/>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chemeClr val="lt1"/>
              </a:solidFill>
              <a:latin typeface="Calibri"/>
              <a:ea typeface="Calibri"/>
              <a:cs typeface="Calibri"/>
              <a:sym typeface="Calibri"/>
            </a:endParaRPr>
          </a:p>
        </p:txBody>
      </p:sp>
      <p:sp>
        <p:nvSpPr>
          <p:cNvPr id="61" name="Google Shape;61;p35"/>
          <p:cNvSpPr txBox="1">
            <a:spLocks noGrp="1"/>
          </p:cNvSpPr>
          <p:nvPr>
            <p:ph type="body" idx="1"/>
          </p:nvPr>
        </p:nvSpPr>
        <p:spPr>
          <a:xfrm>
            <a:off x="363416" y="166320"/>
            <a:ext cx="1735259" cy="12382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900"/>
              <a:buNone/>
              <a:defRPr sz="900">
                <a:solidFill>
                  <a:schemeClr val="lt1"/>
                </a:solidFill>
                <a:latin typeface="Arial"/>
                <a:ea typeface="Arial"/>
                <a:cs typeface="Arial"/>
                <a:sym typeface="Arial"/>
              </a:defRPr>
            </a:lvl1pPr>
            <a:lvl2pPr marL="914400" lvl="1" indent="-266700" algn="l">
              <a:lnSpc>
                <a:spcPct val="90000"/>
              </a:lnSpc>
              <a:spcBef>
                <a:spcPts val="375"/>
              </a:spcBef>
              <a:spcAft>
                <a:spcPts val="0"/>
              </a:spcAft>
              <a:buClr>
                <a:schemeClr val="lt1"/>
              </a:buClr>
              <a:buSzPts val="600"/>
              <a:buChar char="•"/>
              <a:defRPr sz="600">
                <a:solidFill>
                  <a:schemeClr val="lt1"/>
                </a:solidFill>
                <a:latin typeface="Arial"/>
                <a:ea typeface="Arial"/>
                <a:cs typeface="Arial"/>
                <a:sym typeface="Arial"/>
              </a:defRPr>
            </a:lvl2pPr>
            <a:lvl3pPr marL="1371600" lvl="2" indent="-260350" algn="l">
              <a:lnSpc>
                <a:spcPct val="90000"/>
              </a:lnSpc>
              <a:spcBef>
                <a:spcPts val="375"/>
              </a:spcBef>
              <a:spcAft>
                <a:spcPts val="0"/>
              </a:spcAft>
              <a:buClr>
                <a:schemeClr val="lt1"/>
              </a:buClr>
              <a:buSzPts val="500"/>
              <a:buChar char="•"/>
              <a:defRPr sz="500">
                <a:solidFill>
                  <a:schemeClr val="lt1"/>
                </a:solidFill>
                <a:latin typeface="Arial"/>
                <a:ea typeface="Arial"/>
                <a:cs typeface="Arial"/>
                <a:sym typeface="Arial"/>
              </a:defRPr>
            </a:lvl3pPr>
            <a:lvl4pPr marL="1828800" lvl="3" indent="-254000" algn="l">
              <a:lnSpc>
                <a:spcPct val="90000"/>
              </a:lnSpc>
              <a:spcBef>
                <a:spcPts val="375"/>
              </a:spcBef>
              <a:spcAft>
                <a:spcPts val="0"/>
              </a:spcAft>
              <a:buClr>
                <a:schemeClr val="lt1"/>
              </a:buClr>
              <a:buSzPts val="400"/>
              <a:buChar char="•"/>
              <a:defRPr sz="400">
                <a:solidFill>
                  <a:schemeClr val="lt1"/>
                </a:solidFill>
                <a:latin typeface="Arial"/>
                <a:ea typeface="Arial"/>
                <a:cs typeface="Arial"/>
                <a:sym typeface="Arial"/>
              </a:defRPr>
            </a:lvl4pPr>
            <a:lvl5pPr marL="2286000" lvl="4" indent="-254000" algn="l">
              <a:lnSpc>
                <a:spcPct val="90000"/>
              </a:lnSpc>
              <a:spcBef>
                <a:spcPts val="375"/>
              </a:spcBef>
              <a:spcAft>
                <a:spcPts val="0"/>
              </a:spcAft>
              <a:buClr>
                <a:schemeClr val="lt1"/>
              </a:buClr>
              <a:buSzPts val="400"/>
              <a:buChar char="•"/>
              <a:defRPr sz="400">
                <a:solidFill>
                  <a:schemeClr val="lt1"/>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2" name="Google Shape;62;p35"/>
          <p:cNvSpPr txBox="1"/>
          <p:nvPr/>
        </p:nvSpPr>
        <p:spPr>
          <a:xfrm>
            <a:off x="211016" y="8557196"/>
            <a:ext cx="436684" cy="48683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1" i="0" u="none" strike="noStrike" cap="none">
                <a:solidFill>
                  <a:schemeClr val="dk1"/>
                </a:solidFill>
                <a:latin typeface="Arial"/>
                <a:ea typeface="Arial"/>
                <a:cs typeface="Arial"/>
                <a:sym typeface="Arial"/>
              </a:rPr>
              <a:t>‹#›</a:t>
            </a:fld>
            <a:endParaRPr sz="1800" b="1"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3"/>
        <p:cNvGrpSpPr/>
        <p:nvPr/>
      </p:nvGrpSpPr>
      <p:grpSpPr>
        <a:xfrm>
          <a:off x="0" y="0"/>
          <a:ext cx="0" cy="0"/>
          <a:chOff x="0" y="0"/>
          <a:chExt cx="0" cy="0"/>
        </a:xfrm>
      </p:grpSpPr>
      <p:cxnSp>
        <p:nvCxnSpPr>
          <p:cNvPr id="64" name="Google Shape;64;p36"/>
          <p:cNvCxnSpPr/>
          <p:nvPr/>
        </p:nvCxnSpPr>
        <p:spPr>
          <a:xfrm>
            <a:off x="211016" y="228600"/>
            <a:ext cx="6435969" cy="0"/>
          </a:xfrm>
          <a:prstGeom prst="straightConnector1">
            <a:avLst/>
          </a:prstGeom>
          <a:noFill/>
          <a:ln w="9525" cap="flat" cmpd="sng">
            <a:solidFill>
              <a:schemeClr val="dk1"/>
            </a:solidFill>
            <a:prstDash val="solid"/>
            <a:miter lim="800000"/>
            <a:headEnd type="none" w="sm" len="sm"/>
            <a:tailEnd type="none" w="sm" len="sm"/>
          </a:ln>
        </p:spPr>
      </p:cxnSp>
      <p:sp>
        <p:nvSpPr>
          <p:cNvPr id="65" name="Google Shape;65;p36"/>
          <p:cNvSpPr/>
          <p:nvPr/>
        </p:nvSpPr>
        <p:spPr>
          <a:xfrm>
            <a:off x="339969" y="105141"/>
            <a:ext cx="1758462" cy="246184"/>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chemeClr val="lt1"/>
              </a:solidFill>
              <a:latin typeface="Calibri"/>
              <a:ea typeface="Calibri"/>
              <a:cs typeface="Calibri"/>
              <a:sym typeface="Calibri"/>
            </a:endParaRPr>
          </a:p>
        </p:txBody>
      </p:sp>
      <p:sp>
        <p:nvSpPr>
          <p:cNvPr id="66" name="Google Shape;66;p36"/>
          <p:cNvSpPr txBox="1">
            <a:spLocks noGrp="1"/>
          </p:cNvSpPr>
          <p:nvPr>
            <p:ph type="body" idx="1"/>
          </p:nvPr>
        </p:nvSpPr>
        <p:spPr>
          <a:xfrm>
            <a:off x="363416" y="166320"/>
            <a:ext cx="1735259" cy="12382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900"/>
              <a:buNone/>
              <a:defRPr sz="900">
                <a:solidFill>
                  <a:schemeClr val="lt1"/>
                </a:solidFill>
                <a:latin typeface="Arial"/>
                <a:ea typeface="Arial"/>
                <a:cs typeface="Arial"/>
                <a:sym typeface="Arial"/>
              </a:defRPr>
            </a:lvl1pPr>
            <a:lvl2pPr marL="914400" lvl="1" indent="-266700" algn="l">
              <a:lnSpc>
                <a:spcPct val="90000"/>
              </a:lnSpc>
              <a:spcBef>
                <a:spcPts val="375"/>
              </a:spcBef>
              <a:spcAft>
                <a:spcPts val="0"/>
              </a:spcAft>
              <a:buClr>
                <a:schemeClr val="lt1"/>
              </a:buClr>
              <a:buSzPts val="600"/>
              <a:buChar char="•"/>
              <a:defRPr sz="600">
                <a:solidFill>
                  <a:schemeClr val="lt1"/>
                </a:solidFill>
                <a:latin typeface="Arial"/>
                <a:ea typeface="Arial"/>
                <a:cs typeface="Arial"/>
                <a:sym typeface="Arial"/>
              </a:defRPr>
            </a:lvl2pPr>
            <a:lvl3pPr marL="1371600" lvl="2" indent="-260350" algn="l">
              <a:lnSpc>
                <a:spcPct val="90000"/>
              </a:lnSpc>
              <a:spcBef>
                <a:spcPts val="375"/>
              </a:spcBef>
              <a:spcAft>
                <a:spcPts val="0"/>
              </a:spcAft>
              <a:buClr>
                <a:schemeClr val="lt1"/>
              </a:buClr>
              <a:buSzPts val="500"/>
              <a:buChar char="•"/>
              <a:defRPr sz="500">
                <a:solidFill>
                  <a:schemeClr val="lt1"/>
                </a:solidFill>
                <a:latin typeface="Arial"/>
                <a:ea typeface="Arial"/>
                <a:cs typeface="Arial"/>
                <a:sym typeface="Arial"/>
              </a:defRPr>
            </a:lvl3pPr>
            <a:lvl4pPr marL="1828800" lvl="3" indent="-254000" algn="l">
              <a:lnSpc>
                <a:spcPct val="90000"/>
              </a:lnSpc>
              <a:spcBef>
                <a:spcPts val="375"/>
              </a:spcBef>
              <a:spcAft>
                <a:spcPts val="0"/>
              </a:spcAft>
              <a:buClr>
                <a:schemeClr val="lt1"/>
              </a:buClr>
              <a:buSzPts val="400"/>
              <a:buChar char="•"/>
              <a:defRPr sz="400">
                <a:solidFill>
                  <a:schemeClr val="lt1"/>
                </a:solidFill>
                <a:latin typeface="Arial"/>
                <a:ea typeface="Arial"/>
                <a:cs typeface="Arial"/>
                <a:sym typeface="Arial"/>
              </a:defRPr>
            </a:lvl4pPr>
            <a:lvl5pPr marL="2286000" lvl="4" indent="-254000" algn="l">
              <a:lnSpc>
                <a:spcPct val="90000"/>
              </a:lnSpc>
              <a:spcBef>
                <a:spcPts val="375"/>
              </a:spcBef>
              <a:spcAft>
                <a:spcPts val="0"/>
              </a:spcAft>
              <a:buClr>
                <a:schemeClr val="lt1"/>
              </a:buClr>
              <a:buSzPts val="400"/>
              <a:buChar char="•"/>
              <a:defRPr sz="400">
                <a:solidFill>
                  <a:schemeClr val="lt1"/>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7" name="Google Shape;67;p36"/>
          <p:cNvSpPr txBox="1">
            <a:spLocks noGrp="1"/>
          </p:cNvSpPr>
          <p:nvPr>
            <p:ph type="sldNum" idx="12"/>
          </p:nvPr>
        </p:nvSpPr>
        <p:spPr>
          <a:xfrm>
            <a:off x="211016" y="8557196"/>
            <a:ext cx="436684" cy="48683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68"/>
        <p:cNvGrpSpPr/>
        <p:nvPr/>
      </p:nvGrpSpPr>
      <p:grpSpPr>
        <a:xfrm>
          <a:off x="0" y="0"/>
          <a:ext cx="0" cy="0"/>
          <a:chOff x="0" y="0"/>
          <a:chExt cx="0" cy="0"/>
        </a:xfrm>
      </p:grpSpPr>
      <p:cxnSp>
        <p:nvCxnSpPr>
          <p:cNvPr id="69" name="Google Shape;69;p37"/>
          <p:cNvCxnSpPr/>
          <p:nvPr/>
        </p:nvCxnSpPr>
        <p:spPr>
          <a:xfrm>
            <a:off x="211016" y="228600"/>
            <a:ext cx="6435969" cy="0"/>
          </a:xfrm>
          <a:prstGeom prst="straightConnector1">
            <a:avLst/>
          </a:prstGeom>
          <a:noFill/>
          <a:ln w="9525" cap="flat" cmpd="sng">
            <a:solidFill>
              <a:schemeClr val="dk1"/>
            </a:solidFill>
            <a:prstDash val="solid"/>
            <a:miter lim="800000"/>
            <a:headEnd type="none" w="sm" len="sm"/>
            <a:tailEnd type="none" w="sm" len="sm"/>
          </a:ln>
        </p:spPr>
      </p:cxnSp>
      <p:sp>
        <p:nvSpPr>
          <p:cNvPr id="70" name="Google Shape;70;p37"/>
          <p:cNvSpPr/>
          <p:nvPr/>
        </p:nvSpPr>
        <p:spPr>
          <a:xfrm>
            <a:off x="339969" y="105141"/>
            <a:ext cx="1758462" cy="246184"/>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chemeClr val="lt1"/>
              </a:solidFill>
              <a:latin typeface="Calibri"/>
              <a:ea typeface="Calibri"/>
              <a:cs typeface="Calibri"/>
              <a:sym typeface="Calibri"/>
            </a:endParaRPr>
          </a:p>
        </p:txBody>
      </p:sp>
      <p:sp>
        <p:nvSpPr>
          <p:cNvPr id="71" name="Google Shape;71;p37"/>
          <p:cNvSpPr txBox="1">
            <a:spLocks noGrp="1"/>
          </p:cNvSpPr>
          <p:nvPr>
            <p:ph type="body" idx="1"/>
          </p:nvPr>
        </p:nvSpPr>
        <p:spPr>
          <a:xfrm>
            <a:off x="363416" y="166320"/>
            <a:ext cx="1735259" cy="12382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lt1"/>
              </a:buClr>
              <a:buSzPts val="900"/>
              <a:buNone/>
              <a:defRPr sz="900">
                <a:solidFill>
                  <a:schemeClr val="lt1"/>
                </a:solidFill>
                <a:latin typeface="Arial"/>
                <a:ea typeface="Arial"/>
                <a:cs typeface="Arial"/>
                <a:sym typeface="Arial"/>
              </a:defRPr>
            </a:lvl1pPr>
            <a:lvl2pPr marL="914400" lvl="1" indent="-266700" algn="l">
              <a:lnSpc>
                <a:spcPct val="90000"/>
              </a:lnSpc>
              <a:spcBef>
                <a:spcPts val="375"/>
              </a:spcBef>
              <a:spcAft>
                <a:spcPts val="0"/>
              </a:spcAft>
              <a:buClr>
                <a:schemeClr val="lt1"/>
              </a:buClr>
              <a:buSzPts val="600"/>
              <a:buChar char="•"/>
              <a:defRPr sz="600">
                <a:solidFill>
                  <a:schemeClr val="lt1"/>
                </a:solidFill>
                <a:latin typeface="Arial"/>
                <a:ea typeface="Arial"/>
                <a:cs typeface="Arial"/>
                <a:sym typeface="Arial"/>
              </a:defRPr>
            </a:lvl2pPr>
            <a:lvl3pPr marL="1371600" lvl="2" indent="-260350" algn="l">
              <a:lnSpc>
                <a:spcPct val="90000"/>
              </a:lnSpc>
              <a:spcBef>
                <a:spcPts val="375"/>
              </a:spcBef>
              <a:spcAft>
                <a:spcPts val="0"/>
              </a:spcAft>
              <a:buClr>
                <a:schemeClr val="lt1"/>
              </a:buClr>
              <a:buSzPts val="500"/>
              <a:buChar char="•"/>
              <a:defRPr sz="500">
                <a:solidFill>
                  <a:schemeClr val="lt1"/>
                </a:solidFill>
                <a:latin typeface="Arial"/>
                <a:ea typeface="Arial"/>
                <a:cs typeface="Arial"/>
                <a:sym typeface="Arial"/>
              </a:defRPr>
            </a:lvl3pPr>
            <a:lvl4pPr marL="1828800" lvl="3" indent="-254000" algn="l">
              <a:lnSpc>
                <a:spcPct val="90000"/>
              </a:lnSpc>
              <a:spcBef>
                <a:spcPts val="375"/>
              </a:spcBef>
              <a:spcAft>
                <a:spcPts val="0"/>
              </a:spcAft>
              <a:buClr>
                <a:schemeClr val="lt1"/>
              </a:buClr>
              <a:buSzPts val="400"/>
              <a:buChar char="•"/>
              <a:defRPr sz="400">
                <a:solidFill>
                  <a:schemeClr val="lt1"/>
                </a:solidFill>
                <a:latin typeface="Arial"/>
                <a:ea typeface="Arial"/>
                <a:cs typeface="Arial"/>
                <a:sym typeface="Arial"/>
              </a:defRPr>
            </a:lvl4pPr>
            <a:lvl5pPr marL="2286000" lvl="4" indent="-254000" algn="l">
              <a:lnSpc>
                <a:spcPct val="90000"/>
              </a:lnSpc>
              <a:spcBef>
                <a:spcPts val="375"/>
              </a:spcBef>
              <a:spcAft>
                <a:spcPts val="0"/>
              </a:spcAft>
              <a:buClr>
                <a:schemeClr val="lt1"/>
              </a:buClr>
              <a:buSzPts val="400"/>
              <a:buChar char="•"/>
              <a:defRPr sz="400">
                <a:solidFill>
                  <a:schemeClr val="lt1"/>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2" name="Google Shape;72;p37"/>
          <p:cNvSpPr txBox="1">
            <a:spLocks noGrp="1"/>
          </p:cNvSpPr>
          <p:nvPr>
            <p:ph type="sldNum" idx="12"/>
          </p:nvPr>
        </p:nvSpPr>
        <p:spPr>
          <a:xfrm>
            <a:off x="211016" y="8557196"/>
            <a:ext cx="436684" cy="48683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471488" y="486836"/>
            <a:ext cx="5915025" cy="176741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471488" y="2434167"/>
            <a:ext cx="5915025" cy="580178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
        <p:cNvGrpSpPr/>
        <p:nvPr/>
      </p:nvGrpSpPr>
      <p:grpSpPr>
        <a:xfrm>
          <a:off x="0" y="0"/>
          <a:ext cx="0" cy="0"/>
          <a:chOff x="0" y="0"/>
          <a:chExt cx="0" cy="0"/>
        </a:xfrm>
      </p:grpSpPr>
      <p:sp>
        <p:nvSpPr>
          <p:cNvPr id="14" name="Google Shape;14;p29"/>
          <p:cNvSpPr txBox="1">
            <a:spLocks noGrp="1"/>
          </p:cNvSpPr>
          <p:nvPr>
            <p:ph type="title"/>
          </p:nvPr>
        </p:nvSpPr>
        <p:spPr>
          <a:xfrm>
            <a:off x="471488" y="486836"/>
            <a:ext cx="5915025" cy="176741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29"/>
          <p:cNvSpPr txBox="1">
            <a:spLocks noGrp="1"/>
          </p:cNvSpPr>
          <p:nvPr>
            <p:ph type="body" idx="1"/>
          </p:nvPr>
        </p:nvSpPr>
        <p:spPr>
          <a:xfrm>
            <a:off x="471488" y="2434167"/>
            <a:ext cx="5915025" cy="580178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cxnSp>
        <p:nvCxnSpPr>
          <p:cNvPr id="16" name="Google Shape;16;p29"/>
          <p:cNvCxnSpPr/>
          <p:nvPr/>
        </p:nvCxnSpPr>
        <p:spPr>
          <a:xfrm>
            <a:off x="211016" y="228600"/>
            <a:ext cx="6435969" cy="0"/>
          </a:xfrm>
          <a:prstGeom prst="straightConnector1">
            <a:avLst/>
          </a:prstGeom>
          <a:noFill/>
          <a:ln w="9525" cap="flat" cmpd="sng">
            <a:solidFill>
              <a:schemeClr val="dk1"/>
            </a:solidFill>
            <a:prstDash val="solid"/>
            <a:miter lim="800000"/>
            <a:headEnd type="none" w="sm" len="sm"/>
            <a:tailEnd type="none" w="sm" len="sm"/>
          </a:ln>
        </p:spPr>
      </p:cxnSp>
      <p:sp>
        <p:nvSpPr>
          <p:cNvPr id="17" name="Google Shape;17;p29"/>
          <p:cNvSpPr/>
          <p:nvPr/>
        </p:nvSpPr>
        <p:spPr>
          <a:xfrm>
            <a:off x="339969" y="105141"/>
            <a:ext cx="1758462" cy="246184"/>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baseline="-250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
          <p:cNvPicPr preferRelativeResize="0"/>
          <p:nvPr/>
        </p:nvPicPr>
        <p:blipFill rotWithShape="1">
          <a:blip r:embed="rId3">
            <a:alphaModFix/>
          </a:blip>
          <a:srcRect l="1" r="44220" b="7186"/>
          <a:stretch/>
        </p:blipFill>
        <p:spPr>
          <a:xfrm>
            <a:off x="-1" y="-112733"/>
            <a:ext cx="6858001" cy="7603298"/>
          </a:xfrm>
          <a:prstGeom prst="rect">
            <a:avLst/>
          </a:prstGeom>
          <a:noFill/>
          <a:ln>
            <a:noFill/>
          </a:ln>
        </p:spPr>
      </p:pic>
      <p:sp>
        <p:nvSpPr>
          <p:cNvPr id="111" name="Google Shape;111;p1"/>
          <p:cNvSpPr txBox="1"/>
          <p:nvPr/>
        </p:nvSpPr>
        <p:spPr>
          <a:xfrm>
            <a:off x="171450" y="2071798"/>
            <a:ext cx="6515100" cy="21168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1" i="0" u="none" strike="noStrike" cap="none">
                <a:solidFill>
                  <a:srgbClr val="FFFFFF"/>
                </a:solidFill>
                <a:latin typeface="Roboto"/>
                <a:ea typeface="Roboto"/>
                <a:cs typeface="Roboto"/>
                <a:sym typeface="Roboto"/>
              </a:rPr>
              <a:t>THE</a:t>
            </a:r>
            <a:endParaRPr sz="120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rgbClr val="FFFFFF"/>
                </a:solidFill>
                <a:latin typeface="Roboto"/>
                <a:ea typeface="Roboto"/>
                <a:cs typeface="Roboto"/>
                <a:sym typeface="Roboto"/>
              </a:rPr>
              <a:t>PERFECT LOAN PROPOSAL</a:t>
            </a:r>
            <a:endParaRPr sz="1200" i="0" u="none" strike="noStrike" cap="none">
              <a:solidFill>
                <a:schemeClr val="dk1"/>
              </a:solidFill>
              <a:latin typeface="Roboto"/>
              <a:ea typeface="Roboto"/>
              <a:cs typeface="Roboto"/>
              <a:sym typeface="Roboto"/>
            </a:endParaRPr>
          </a:p>
        </p:txBody>
      </p:sp>
      <p:pic>
        <p:nvPicPr>
          <p:cNvPr id="112" name="Google Shape;112;p1"/>
          <p:cNvPicPr preferRelativeResize="0"/>
          <p:nvPr/>
        </p:nvPicPr>
        <p:blipFill rotWithShape="1">
          <a:blip r:embed="rId4">
            <a:alphaModFix/>
          </a:blip>
          <a:srcRect/>
          <a:stretch/>
        </p:blipFill>
        <p:spPr>
          <a:xfrm>
            <a:off x="382044" y="359655"/>
            <a:ext cx="457200" cy="354330"/>
          </a:xfrm>
          <a:prstGeom prst="rect">
            <a:avLst/>
          </a:prstGeom>
          <a:noFill/>
          <a:ln>
            <a:noFill/>
          </a:ln>
        </p:spPr>
      </p:pic>
      <p:cxnSp>
        <p:nvCxnSpPr>
          <p:cNvPr id="113" name="Google Shape;113;p1"/>
          <p:cNvCxnSpPr/>
          <p:nvPr/>
        </p:nvCxnSpPr>
        <p:spPr>
          <a:xfrm>
            <a:off x="-1" y="1564492"/>
            <a:ext cx="3771900" cy="0"/>
          </a:xfrm>
          <a:prstGeom prst="straightConnector1">
            <a:avLst/>
          </a:prstGeom>
          <a:noFill/>
          <a:ln w="190500" cap="flat" cmpd="sng">
            <a:solidFill>
              <a:schemeClr val="lt1"/>
            </a:solidFill>
            <a:prstDash val="solid"/>
            <a:miter lim="800000"/>
            <a:headEnd type="none" w="sm" len="sm"/>
            <a:tailEnd type="none" w="sm" len="sm"/>
          </a:ln>
        </p:spPr>
      </p:cxnSp>
      <p:cxnSp>
        <p:nvCxnSpPr>
          <p:cNvPr id="114" name="Google Shape;114;p1"/>
          <p:cNvCxnSpPr/>
          <p:nvPr/>
        </p:nvCxnSpPr>
        <p:spPr>
          <a:xfrm>
            <a:off x="-1" y="4695999"/>
            <a:ext cx="3771900" cy="0"/>
          </a:xfrm>
          <a:prstGeom prst="straightConnector1">
            <a:avLst/>
          </a:prstGeom>
          <a:noFill/>
          <a:ln w="190500" cap="flat" cmpd="sng">
            <a:solidFill>
              <a:schemeClr val="lt1"/>
            </a:solidFill>
            <a:prstDash val="solid"/>
            <a:miter lim="800000"/>
            <a:headEnd type="none" w="sm" len="sm"/>
            <a:tailEnd type="none" w="sm" len="sm"/>
          </a:ln>
        </p:spPr>
      </p:cxnSp>
      <p:cxnSp>
        <p:nvCxnSpPr>
          <p:cNvPr id="115" name="Google Shape;115;p1"/>
          <p:cNvCxnSpPr/>
          <p:nvPr/>
        </p:nvCxnSpPr>
        <p:spPr>
          <a:xfrm>
            <a:off x="0" y="872326"/>
            <a:ext cx="6684645" cy="0"/>
          </a:xfrm>
          <a:prstGeom prst="straightConnector1">
            <a:avLst/>
          </a:prstGeom>
          <a:noFill/>
          <a:ln w="9525" cap="flat" cmpd="sng">
            <a:solidFill>
              <a:schemeClr val="lt1"/>
            </a:solidFill>
            <a:prstDash val="solid"/>
            <a:miter lim="800000"/>
            <a:headEnd type="none" w="sm" len="sm"/>
            <a:tailEnd type="none" w="sm" len="sm"/>
          </a:ln>
        </p:spPr>
      </p:cxnSp>
      <p:sp>
        <p:nvSpPr>
          <p:cNvPr id="116" name="Google Shape;116;p1"/>
          <p:cNvSpPr txBox="1"/>
          <p:nvPr/>
        </p:nvSpPr>
        <p:spPr>
          <a:xfrm>
            <a:off x="382044" y="5303326"/>
            <a:ext cx="4816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a:solidFill>
                  <a:schemeClr val="dk1"/>
                </a:solidFill>
                <a:highlight>
                  <a:srgbClr val="FFFF00"/>
                </a:highlight>
                <a:latin typeface="Roboto"/>
                <a:ea typeface="Roboto"/>
                <a:cs typeface="Roboto"/>
                <a:sym typeface="Roboto"/>
              </a:rPr>
              <a:t>*Insert Entity*</a:t>
            </a:r>
            <a:endParaRPr sz="1400" i="0" u="none" strike="noStrike" cap="none">
              <a:solidFill>
                <a:schemeClr val="dk1"/>
              </a:solidFill>
              <a:highlight>
                <a:srgbClr val="FFFF00"/>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a:ea typeface="Arial"/>
              <a:cs typeface="Arial"/>
              <a:sym typeface="Arial"/>
            </a:endParaRPr>
          </a:p>
        </p:txBody>
      </p:sp>
      <p:sp>
        <p:nvSpPr>
          <p:cNvPr id="117" name="Google Shape;117;p1"/>
          <p:cNvSpPr txBox="1"/>
          <p:nvPr/>
        </p:nvSpPr>
        <p:spPr>
          <a:xfrm>
            <a:off x="382044" y="7922701"/>
            <a:ext cx="4816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a:solidFill>
                  <a:schemeClr val="dk1"/>
                </a:solidFill>
                <a:highlight>
                  <a:srgbClr val="FFFF00"/>
                </a:highlight>
                <a:latin typeface="Roboto"/>
                <a:ea typeface="Roboto"/>
                <a:cs typeface="Roboto"/>
                <a:sym typeface="Roboto"/>
              </a:rPr>
              <a:t>*Insert your logo is you have one*</a:t>
            </a:r>
            <a:endParaRPr sz="1400" i="0" u="none" strike="noStrike" cap="none">
              <a:solidFill>
                <a:schemeClr val="dk1"/>
              </a:solidFill>
              <a:highlight>
                <a:srgbClr val="FFFF00"/>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
          <p:cNvSpPr txBox="1"/>
          <p:nvPr/>
        </p:nvSpPr>
        <p:spPr>
          <a:xfrm>
            <a:off x="363416" y="132615"/>
            <a:ext cx="1735259" cy="29601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900"/>
              <a:buFont typeface="Arial"/>
              <a:buNone/>
            </a:pPr>
            <a:r>
              <a:rPr lang="en-US" sz="1000" i="0" u="none" strike="noStrike" cap="none">
                <a:solidFill>
                  <a:schemeClr val="lt1"/>
                </a:solidFill>
                <a:latin typeface="Roboto"/>
                <a:ea typeface="Roboto"/>
                <a:cs typeface="Roboto"/>
                <a:sym typeface="Roboto"/>
              </a:rPr>
              <a:t>The Perfect Loan Proposal</a:t>
            </a:r>
            <a:endParaRPr sz="1500" i="0" u="none" strike="noStrike" cap="none">
              <a:solidFill>
                <a:srgbClr val="000000"/>
              </a:solidFill>
              <a:latin typeface="Roboto"/>
              <a:ea typeface="Roboto"/>
              <a:cs typeface="Roboto"/>
              <a:sym typeface="Roboto"/>
            </a:endParaRPr>
          </a:p>
        </p:txBody>
      </p:sp>
      <p:sp>
        <p:nvSpPr>
          <p:cNvPr id="123" name="Google Shape;123;p2"/>
          <p:cNvSpPr txBox="1">
            <a:spLocks noGrp="1"/>
          </p:cNvSpPr>
          <p:nvPr>
            <p:ph type="ctrTitle"/>
          </p:nvPr>
        </p:nvSpPr>
        <p:spPr>
          <a:xfrm>
            <a:off x="490416" y="948455"/>
            <a:ext cx="2673350" cy="54447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1800"/>
              <a:buFont typeface="Arial"/>
              <a:buNone/>
            </a:pPr>
            <a:r>
              <a:rPr lang="en-US" b="1">
                <a:latin typeface="Roboto"/>
                <a:ea typeface="Roboto"/>
                <a:cs typeface="Roboto"/>
                <a:sym typeface="Roboto"/>
              </a:rPr>
              <a:t>TABLE</a:t>
            </a:r>
            <a:br>
              <a:rPr lang="en-US">
                <a:latin typeface="Roboto"/>
                <a:ea typeface="Roboto"/>
                <a:cs typeface="Roboto"/>
                <a:sym typeface="Roboto"/>
              </a:rPr>
            </a:br>
            <a:r>
              <a:rPr lang="en-US">
                <a:latin typeface="Roboto"/>
                <a:ea typeface="Roboto"/>
                <a:cs typeface="Roboto"/>
                <a:sym typeface="Roboto"/>
              </a:rPr>
              <a:t>OF CONTENTS</a:t>
            </a:r>
            <a:endParaRPr>
              <a:latin typeface="Roboto"/>
              <a:ea typeface="Roboto"/>
              <a:cs typeface="Roboto"/>
              <a:sym typeface="Roboto"/>
            </a:endParaRPr>
          </a:p>
        </p:txBody>
      </p:sp>
      <p:sp>
        <p:nvSpPr>
          <p:cNvPr id="124" name="Google Shape;124;p2"/>
          <p:cNvSpPr txBox="1"/>
          <p:nvPr/>
        </p:nvSpPr>
        <p:spPr>
          <a:xfrm>
            <a:off x="614251" y="6010925"/>
            <a:ext cx="3243300" cy="5157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1">
                <a:solidFill>
                  <a:schemeClr val="dk1"/>
                </a:solidFill>
                <a:latin typeface="Roboto"/>
                <a:ea typeface="Roboto"/>
                <a:cs typeface="Roboto"/>
                <a:sym typeface="Roboto"/>
              </a:rPr>
              <a:t>WHY WE ARE HERE</a:t>
            </a:r>
            <a:endParaRPr sz="1400" i="0" u="none" strike="noStrike" cap="none">
              <a:solidFill>
                <a:srgbClr val="000000"/>
              </a:solidFill>
              <a:latin typeface="Roboto"/>
              <a:ea typeface="Roboto"/>
              <a:cs typeface="Roboto"/>
              <a:sym typeface="Roboto"/>
            </a:endParaRPr>
          </a:p>
        </p:txBody>
      </p:sp>
      <p:sp>
        <p:nvSpPr>
          <p:cNvPr id="125" name="Google Shape;125;p2"/>
          <p:cNvSpPr txBox="1"/>
          <p:nvPr/>
        </p:nvSpPr>
        <p:spPr>
          <a:xfrm>
            <a:off x="575900" y="6542325"/>
            <a:ext cx="5829900" cy="1992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300"/>
              <a:buFont typeface="Arial"/>
              <a:buNone/>
            </a:pPr>
            <a:r>
              <a:rPr lang="en-US" sz="1300">
                <a:solidFill>
                  <a:schemeClr val="dk1"/>
                </a:solidFill>
                <a:latin typeface="Roboto"/>
                <a:ea typeface="Roboto"/>
                <a:cs typeface="Roboto"/>
                <a:sym typeface="Roboto"/>
              </a:rPr>
              <a:t>The Private Money Club </a:t>
            </a:r>
            <a:r>
              <a:rPr lang="en-US" sz="1300" i="0" u="none" strike="noStrike" cap="none">
                <a:solidFill>
                  <a:schemeClr val="dk1"/>
                </a:solidFill>
                <a:latin typeface="Roboto"/>
                <a:ea typeface="Roboto"/>
                <a:cs typeface="Roboto"/>
                <a:sym typeface="Roboto"/>
              </a:rPr>
              <a:t>is a unique platform and community dedicated to providing a place for lenders and borrowers to network with each other and share </a:t>
            </a:r>
            <a:r>
              <a:rPr lang="en-US" sz="1300">
                <a:solidFill>
                  <a:schemeClr val="dk1"/>
                </a:solidFill>
                <a:latin typeface="Roboto"/>
                <a:ea typeface="Roboto"/>
                <a:cs typeface="Roboto"/>
                <a:sym typeface="Roboto"/>
              </a:rPr>
              <a:t>opportunity to own our wealth</a:t>
            </a:r>
            <a:r>
              <a:rPr lang="en-US" sz="1300" i="0" u="none" strike="noStrike" cap="none">
                <a:solidFill>
                  <a:schemeClr val="dk1"/>
                </a:solidFill>
                <a:latin typeface="Roboto"/>
                <a:ea typeface="Roboto"/>
                <a:cs typeface="Roboto"/>
                <a:sym typeface="Roboto"/>
              </a:rPr>
              <a:t>. </a:t>
            </a:r>
            <a:r>
              <a:rPr lang="en-US" sz="1300">
                <a:solidFill>
                  <a:schemeClr val="dk1"/>
                </a:solidFill>
                <a:latin typeface="Roboto"/>
                <a:ea typeface="Roboto"/>
                <a:cs typeface="Roboto"/>
                <a:sym typeface="Roboto"/>
              </a:rPr>
              <a:t>As a private investor, </a:t>
            </a:r>
            <a:r>
              <a:rPr lang="en-US" sz="1300" i="0" u="none" strike="noStrike" cap="none">
                <a:solidFill>
                  <a:schemeClr val="dk1"/>
                </a:solidFill>
                <a:latin typeface="Roboto"/>
                <a:ea typeface="Roboto"/>
                <a:cs typeface="Roboto"/>
                <a:sym typeface="Roboto"/>
              </a:rPr>
              <a:t>Y</a:t>
            </a:r>
            <a:r>
              <a:rPr lang="en-US" sz="1300">
                <a:solidFill>
                  <a:schemeClr val="dk1"/>
                </a:solidFill>
                <a:latin typeface="Roboto"/>
                <a:ea typeface="Roboto"/>
                <a:cs typeface="Roboto"/>
                <a:sym typeface="Roboto"/>
              </a:rPr>
              <a:t>OU understand the power of earning interest on your money. As a real estate investor, WE understand real estate strategies. Not only are we here to work in each others best interest through our common understanding of money movement- we’re here to make a difference to those we’re transacting with in acquiring properties, and providing housing to - when all said and done. May we lift many burdens along the way.</a:t>
            </a:r>
            <a:endParaRPr sz="1400" i="0" u="none" strike="noStrike" cap="none">
              <a:solidFill>
                <a:srgbClr val="000000"/>
              </a:solidFill>
              <a:latin typeface="Roboto"/>
              <a:ea typeface="Roboto"/>
              <a:cs typeface="Roboto"/>
              <a:sym typeface="Roboto"/>
            </a:endParaRPr>
          </a:p>
        </p:txBody>
      </p:sp>
      <p:sp>
        <p:nvSpPr>
          <p:cNvPr id="126" name="Google Shape;126;p2"/>
          <p:cNvSpPr txBox="1">
            <a:spLocks noGrp="1"/>
          </p:cNvSpPr>
          <p:nvPr>
            <p:ph type="subTitle" idx="1"/>
          </p:nvPr>
        </p:nvSpPr>
        <p:spPr>
          <a:xfrm>
            <a:off x="485531" y="2621503"/>
            <a:ext cx="2673350" cy="292244"/>
          </a:xfrm>
          <a:prstGeom prst="rect">
            <a:avLst/>
          </a:prstGeom>
          <a:noFill/>
          <a:ln>
            <a:noFill/>
          </a:ln>
        </p:spPr>
        <p:txBody>
          <a:bodyPr spcFirstLastPara="1" wrap="square" lIns="91425" tIns="45700" rIns="91425" bIns="45700" anchor="t" anchorCtr="0">
            <a:normAutofit fontScale="70000"/>
          </a:bodyPr>
          <a:lstStyle/>
          <a:p>
            <a:pPr marL="0" lvl="0" indent="0" algn="l" rtl="0">
              <a:lnSpc>
                <a:spcPct val="90000"/>
              </a:lnSpc>
              <a:spcBef>
                <a:spcPts val="0"/>
              </a:spcBef>
              <a:spcAft>
                <a:spcPts val="0"/>
              </a:spcAft>
              <a:buClr>
                <a:schemeClr val="dk1"/>
              </a:buClr>
              <a:buSzPct val="100000"/>
              <a:buNone/>
            </a:pPr>
            <a:r>
              <a:rPr lang="en-US" b="1">
                <a:latin typeface="Roboto"/>
                <a:ea typeface="Roboto"/>
                <a:cs typeface="Roboto"/>
                <a:sym typeface="Roboto"/>
              </a:rPr>
              <a:t>SECTION 1   </a:t>
            </a:r>
            <a:r>
              <a:rPr lang="en-US" b="1">
                <a:solidFill>
                  <a:srgbClr val="FF5F00"/>
                </a:solidFill>
                <a:latin typeface="Roboto"/>
                <a:ea typeface="Roboto"/>
                <a:cs typeface="Roboto"/>
                <a:sym typeface="Roboto"/>
              </a:rPr>
              <a:t>About Our Operations </a:t>
            </a:r>
            <a:endParaRPr>
              <a:solidFill>
                <a:srgbClr val="FF5F00"/>
              </a:solidFill>
              <a:latin typeface="Roboto"/>
              <a:ea typeface="Roboto"/>
              <a:cs typeface="Roboto"/>
              <a:sym typeface="Roboto"/>
            </a:endParaRPr>
          </a:p>
        </p:txBody>
      </p:sp>
      <p:sp>
        <p:nvSpPr>
          <p:cNvPr id="127" name="Google Shape;127;p2"/>
          <p:cNvSpPr/>
          <p:nvPr/>
        </p:nvSpPr>
        <p:spPr>
          <a:xfrm>
            <a:off x="490416" y="1751432"/>
            <a:ext cx="2532184" cy="821001"/>
          </a:xfrm>
          <a:prstGeom prst="rect">
            <a:avLst/>
          </a:prstGeom>
          <a:blipFill rotWithShape="1">
            <a:blip r:embed="rId3">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i="0" u="none" strike="noStrike" cap="none">
              <a:solidFill>
                <a:schemeClr val="lt1"/>
              </a:solidFill>
              <a:latin typeface="Roboto"/>
              <a:ea typeface="Roboto"/>
              <a:cs typeface="Roboto"/>
              <a:sym typeface="Roboto"/>
            </a:endParaRPr>
          </a:p>
        </p:txBody>
      </p:sp>
      <p:sp>
        <p:nvSpPr>
          <p:cNvPr id="128" name="Google Shape;128;p2"/>
          <p:cNvSpPr txBox="1"/>
          <p:nvPr/>
        </p:nvSpPr>
        <p:spPr>
          <a:xfrm>
            <a:off x="485531" y="3945057"/>
            <a:ext cx="2673350" cy="292244"/>
          </a:xfrm>
          <a:prstGeom prst="rect">
            <a:avLst/>
          </a:prstGeom>
          <a:noFill/>
          <a:ln>
            <a:noFill/>
          </a:ln>
        </p:spPr>
        <p:txBody>
          <a:bodyPr spcFirstLastPara="1" wrap="square" lIns="91425" tIns="45700" rIns="91425" bIns="45700" anchor="t" anchorCtr="0">
            <a:normAutofit fontScale="85000"/>
          </a:bodyPr>
          <a:lstStyle/>
          <a:p>
            <a:pPr marL="0" marR="0" lvl="0" indent="0" algn="l" rtl="0">
              <a:lnSpc>
                <a:spcPct val="90000"/>
              </a:lnSpc>
              <a:spcBef>
                <a:spcPts val="0"/>
              </a:spcBef>
              <a:spcAft>
                <a:spcPts val="0"/>
              </a:spcAft>
              <a:buClr>
                <a:schemeClr val="dk1"/>
              </a:buClr>
              <a:buSzPct val="100000"/>
              <a:buFont typeface="Arial"/>
              <a:buNone/>
            </a:pPr>
            <a:r>
              <a:rPr lang="en-US" sz="1600" b="1" i="0" u="none" strike="noStrike" cap="none">
                <a:solidFill>
                  <a:schemeClr val="dk1"/>
                </a:solidFill>
                <a:latin typeface="Roboto"/>
                <a:ea typeface="Roboto"/>
                <a:cs typeface="Roboto"/>
                <a:sym typeface="Roboto"/>
              </a:rPr>
              <a:t>SECTION 2   </a:t>
            </a:r>
            <a:r>
              <a:rPr lang="en-US" sz="1600" b="1">
                <a:solidFill>
                  <a:srgbClr val="FF5F00"/>
                </a:solidFill>
                <a:latin typeface="Roboto"/>
                <a:ea typeface="Roboto"/>
                <a:cs typeface="Roboto"/>
                <a:sym typeface="Roboto"/>
              </a:rPr>
              <a:t>Our Track Record</a:t>
            </a:r>
            <a:endParaRPr sz="1400" i="0" u="none" strike="noStrike" cap="none">
              <a:solidFill>
                <a:srgbClr val="FF5F00"/>
              </a:solidFill>
              <a:latin typeface="Roboto"/>
              <a:ea typeface="Roboto"/>
              <a:cs typeface="Roboto"/>
              <a:sym typeface="Roboto"/>
            </a:endParaRPr>
          </a:p>
        </p:txBody>
      </p:sp>
      <p:sp>
        <p:nvSpPr>
          <p:cNvPr id="129" name="Google Shape;129;p2"/>
          <p:cNvSpPr/>
          <p:nvPr/>
        </p:nvSpPr>
        <p:spPr>
          <a:xfrm>
            <a:off x="490416" y="3074986"/>
            <a:ext cx="2532184" cy="821001"/>
          </a:xfrm>
          <a:prstGeom prst="rect">
            <a:avLst/>
          </a:prstGeom>
          <a:blipFill rotWithShape="1">
            <a:blip r:embed="rId4">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i="0" u="none" strike="noStrike" cap="none">
              <a:solidFill>
                <a:schemeClr val="lt1"/>
              </a:solidFill>
              <a:latin typeface="Roboto"/>
              <a:ea typeface="Roboto"/>
              <a:cs typeface="Roboto"/>
              <a:sym typeface="Roboto"/>
            </a:endParaRPr>
          </a:p>
        </p:txBody>
      </p:sp>
      <p:sp>
        <p:nvSpPr>
          <p:cNvPr id="130" name="Google Shape;130;p2"/>
          <p:cNvSpPr txBox="1"/>
          <p:nvPr/>
        </p:nvSpPr>
        <p:spPr>
          <a:xfrm>
            <a:off x="485531" y="5367458"/>
            <a:ext cx="2673350" cy="292244"/>
          </a:xfrm>
          <a:prstGeom prst="rect">
            <a:avLst/>
          </a:prstGeom>
          <a:noFill/>
          <a:ln>
            <a:noFill/>
          </a:ln>
        </p:spPr>
        <p:txBody>
          <a:bodyPr spcFirstLastPara="1" wrap="square" lIns="91425" tIns="45700" rIns="91425" bIns="45700" anchor="t" anchorCtr="0">
            <a:normAutofit fontScale="85000"/>
          </a:bodyPr>
          <a:lstStyle/>
          <a:p>
            <a:pPr marL="0" marR="0" lvl="0" indent="0" algn="l" rtl="0">
              <a:lnSpc>
                <a:spcPct val="90000"/>
              </a:lnSpc>
              <a:spcBef>
                <a:spcPts val="0"/>
              </a:spcBef>
              <a:spcAft>
                <a:spcPts val="0"/>
              </a:spcAft>
              <a:buClr>
                <a:schemeClr val="dk1"/>
              </a:buClr>
              <a:buSzPct val="100000"/>
              <a:buFont typeface="Arial"/>
              <a:buNone/>
            </a:pPr>
            <a:r>
              <a:rPr lang="en-US" sz="1600" b="1" i="0" u="none" strike="noStrike" cap="none">
                <a:solidFill>
                  <a:schemeClr val="dk1"/>
                </a:solidFill>
                <a:latin typeface="Roboto"/>
                <a:ea typeface="Roboto"/>
                <a:cs typeface="Roboto"/>
                <a:sym typeface="Roboto"/>
              </a:rPr>
              <a:t>SECTION 3   </a:t>
            </a:r>
            <a:r>
              <a:rPr lang="en-US" sz="1600" b="1">
                <a:solidFill>
                  <a:srgbClr val="FF5F00"/>
                </a:solidFill>
                <a:latin typeface="Roboto"/>
                <a:ea typeface="Roboto"/>
                <a:cs typeface="Roboto"/>
                <a:sym typeface="Roboto"/>
              </a:rPr>
              <a:t>The</a:t>
            </a:r>
            <a:r>
              <a:rPr lang="en-US" sz="1600" b="1" i="0" u="none" strike="noStrike" cap="none">
                <a:solidFill>
                  <a:srgbClr val="FF5F00"/>
                </a:solidFill>
                <a:latin typeface="Roboto"/>
                <a:ea typeface="Roboto"/>
                <a:cs typeface="Roboto"/>
                <a:sym typeface="Roboto"/>
              </a:rPr>
              <a:t> </a:t>
            </a:r>
            <a:r>
              <a:rPr lang="en-US" sz="1600" b="1">
                <a:solidFill>
                  <a:srgbClr val="FF5F00"/>
                </a:solidFill>
                <a:latin typeface="Roboto"/>
                <a:ea typeface="Roboto"/>
                <a:cs typeface="Roboto"/>
                <a:sym typeface="Roboto"/>
              </a:rPr>
              <a:t>Deal At Hand</a:t>
            </a:r>
            <a:endParaRPr sz="1400" i="0" u="none" strike="noStrike" cap="none">
              <a:solidFill>
                <a:srgbClr val="FF5F00"/>
              </a:solidFill>
              <a:latin typeface="Roboto"/>
              <a:ea typeface="Roboto"/>
              <a:cs typeface="Roboto"/>
              <a:sym typeface="Roboto"/>
            </a:endParaRPr>
          </a:p>
        </p:txBody>
      </p:sp>
      <p:sp>
        <p:nvSpPr>
          <p:cNvPr id="131" name="Google Shape;131;p2"/>
          <p:cNvSpPr/>
          <p:nvPr/>
        </p:nvSpPr>
        <p:spPr>
          <a:xfrm>
            <a:off x="490416" y="4497387"/>
            <a:ext cx="2532184" cy="821001"/>
          </a:xfrm>
          <a:prstGeom prst="rect">
            <a:avLst/>
          </a:prstGeom>
          <a:blipFill rotWithShape="1">
            <a:blip r:embed="rId5">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i="0" u="none" strike="noStrike" cap="none">
              <a:solidFill>
                <a:schemeClr val="lt1"/>
              </a:solidFill>
              <a:latin typeface="Roboto"/>
              <a:ea typeface="Roboto"/>
              <a:cs typeface="Roboto"/>
              <a:sym typeface="Roboto"/>
            </a:endParaRPr>
          </a:p>
        </p:txBody>
      </p:sp>
      <p:cxnSp>
        <p:nvCxnSpPr>
          <p:cNvPr id="132" name="Google Shape;132;p2"/>
          <p:cNvCxnSpPr/>
          <p:nvPr/>
        </p:nvCxnSpPr>
        <p:spPr>
          <a:xfrm>
            <a:off x="514350" y="674244"/>
            <a:ext cx="0" cy="904875"/>
          </a:xfrm>
          <a:prstGeom prst="straightConnector1">
            <a:avLst/>
          </a:prstGeom>
          <a:noFill/>
          <a:ln w="28575" cap="flat" cmpd="sng">
            <a:solidFill>
              <a:srgbClr val="92BED4"/>
            </a:solidFill>
            <a:prstDash val="solid"/>
            <a:miter lim="800000"/>
            <a:headEnd type="none" w="sm" len="sm"/>
            <a:tailEnd type="none" w="sm" len="sm"/>
          </a:ln>
        </p:spPr>
      </p:cxnSp>
      <p:cxnSp>
        <p:nvCxnSpPr>
          <p:cNvPr id="133" name="Google Shape;133;p2"/>
          <p:cNvCxnSpPr/>
          <p:nvPr/>
        </p:nvCxnSpPr>
        <p:spPr>
          <a:xfrm>
            <a:off x="514350" y="6010922"/>
            <a:ext cx="0" cy="904875"/>
          </a:xfrm>
          <a:prstGeom prst="straightConnector1">
            <a:avLst/>
          </a:prstGeom>
          <a:noFill/>
          <a:ln w="28575" cap="flat" cmpd="sng">
            <a:solidFill>
              <a:srgbClr val="92BED4"/>
            </a:solidFill>
            <a:prstDash val="solid"/>
            <a:miter lim="800000"/>
            <a:headEnd type="none" w="sm" len="sm"/>
            <a:tailEnd type="none" w="sm" len="sm"/>
          </a:ln>
        </p:spPr>
      </p:cxnSp>
      <p:sp>
        <p:nvSpPr>
          <p:cNvPr id="134" name="Google Shape;134;p2"/>
          <p:cNvSpPr/>
          <p:nvPr/>
        </p:nvSpPr>
        <p:spPr>
          <a:xfrm>
            <a:off x="3998151" y="678963"/>
            <a:ext cx="2057400" cy="2514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FFFFFF"/>
                </a:solidFill>
                <a:latin typeface="Roboto"/>
                <a:ea typeface="Roboto"/>
                <a:cs typeface="Roboto"/>
                <a:sym typeface="Roboto"/>
              </a:rPr>
              <a:t>INSERT HEADSHOT HERE</a:t>
            </a:r>
            <a:endParaRPr sz="120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300"/>
              <a:buFont typeface="Arial"/>
              <a:buNone/>
            </a:pPr>
            <a:r>
              <a:rPr lang="en-US" sz="1300" i="0" u="none" strike="noStrike" cap="none">
                <a:solidFill>
                  <a:srgbClr val="FFFFFF"/>
                </a:solidFill>
                <a:latin typeface="Roboto"/>
                <a:ea typeface="Roboto"/>
                <a:cs typeface="Roboto"/>
                <a:sym typeface="Roboto"/>
              </a:rPr>
              <a:t> </a:t>
            </a:r>
            <a:endParaRPr sz="120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300"/>
              <a:buFont typeface="Arial"/>
              <a:buNone/>
            </a:pPr>
            <a:r>
              <a:rPr lang="en-US" sz="1300" i="0" u="none" strike="noStrike" cap="none">
                <a:solidFill>
                  <a:srgbClr val="FFFFFF"/>
                </a:solidFill>
                <a:latin typeface="Roboto"/>
                <a:ea typeface="Roboto"/>
                <a:cs typeface="Roboto"/>
                <a:sym typeface="Roboto"/>
              </a:rPr>
              <a:t>INSTRUCTIONS:</a:t>
            </a:r>
            <a:endParaRPr sz="120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300"/>
              <a:buFont typeface="Arial"/>
              <a:buNone/>
            </a:pPr>
            <a:r>
              <a:rPr lang="en-US" sz="1300" i="0" u="none" strike="noStrike" cap="none">
                <a:solidFill>
                  <a:srgbClr val="FFFFFF"/>
                </a:solidFill>
                <a:latin typeface="Roboto"/>
                <a:ea typeface="Roboto"/>
                <a:cs typeface="Roboto"/>
                <a:sym typeface="Roboto"/>
              </a:rPr>
              <a:t> </a:t>
            </a:r>
            <a:endParaRPr sz="120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000"/>
              <a:buFont typeface="Arial"/>
              <a:buNone/>
            </a:pPr>
            <a:r>
              <a:rPr lang="en-US" sz="1000" i="0" u="none" strike="noStrike" cap="none">
                <a:solidFill>
                  <a:srgbClr val="FFFFFF"/>
                </a:solidFill>
                <a:latin typeface="Roboto"/>
                <a:ea typeface="Roboto"/>
                <a:cs typeface="Roboto"/>
                <a:sym typeface="Roboto"/>
              </a:rPr>
              <a:t>From the Format tab, select Shape Fill, Picture; select a picture to use; and click Insert.</a:t>
            </a:r>
            <a:endParaRPr sz="120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000"/>
              <a:buFont typeface="Arial"/>
              <a:buNone/>
            </a:pPr>
            <a:r>
              <a:rPr lang="en-US" sz="1000" i="0" u="none" strike="noStrike" cap="none">
                <a:solidFill>
                  <a:srgbClr val="FFFFFF"/>
                </a:solidFill>
                <a:latin typeface="Roboto"/>
                <a:ea typeface="Roboto"/>
                <a:cs typeface="Roboto"/>
                <a:sym typeface="Roboto"/>
              </a:rPr>
              <a:t> </a:t>
            </a:r>
            <a:endParaRPr sz="120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000"/>
              <a:buFont typeface="Arial"/>
              <a:buNone/>
            </a:pPr>
            <a:r>
              <a:rPr lang="en-US" sz="1000" i="0" u="none" strike="noStrike" cap="none">
                <a:solidFill>
                  <a:srgbClr val="FFFFFF"/>
                </a:solidFill>
                <a:latin typeface="Roboto"/>
                <a:ea typeface="Roboto"/>
                <a:cs typeface="Roboto"/>
                <a:sym typeface="Roboto"/>
              </a:rPr>
              <a:t>(Image Dimension)</a:t>
            </a:r>
            <a:endParaRPr sz="120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000"/>
              <a:buFont typeface="Arial"/>
              <a:buNone/>
            </a:pPr>
            <a:r>
              <a:rPr lang="en-US" sz="1000" i="0" u="none" strike="noStrike" cap="none">
                <a:solidFill>
                  <a:srgbClr val="FFFFFF"/>
                </a:solidFill>
                <a:latin typeface="Roboto"/>
                <a:ea typeface="Roboto"/>
                <a:cs typeface="Roboto"/>
                <a:sym typeface="Roboto"/>
              </a:rPr>
              <a:t>Width: 2.28in</a:t>
            </a:r>
            <a:endParaRPr sz="120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000"/>
              <a:buFont typeface="Arial"/>
              <a:buNone/>
            </a:pPr>
            <a:r>
              <a:rPr lang="en-US" sz="1000" i="0" u="none" strike="noStrike" cap="none">
                <a:solidFill>
                  <a:srgbClr val="FFFFFF"/>
                </a:solidFill>
                <a:latin typeface="Roboto"/>
                <a:ea typeface="Roboto"/>
                <a:cs typeface="Roboto"/>
                <a:sym typeface="Roboto"/>
              </a:rPr>
              <a:t>Height: 2.76in</a:t>
            </a:r>
            <a:endParaRPr sz="1200" i="0" u="none" strike="noStrike" cap="none">
              <a:solidFill>
                <a:schemeClr val="lt1"/>
              </a:solidFill>
              <a:latin typeface="Roboto"/>
              <a:ea typeface="Roboto"/>
              <a:cs typeface="Roboto"/>
              <a:sym typeface="Roboto"/>
            </a:endParaRPr>
          </a:p>
        </p:txBody>
      </p:sp>
      <p:sp>
        <p:nvSpPr>
          <p:cNvPr id="135" name="Google Shape;135;p2"/>
          <p:cNvSpPr/>
          <p:nvPr/>
        </p:nvSpPr>
        <p:spPr>
          <a:xfrm>
            <a:off x="3998151" y="3450738"/>
            <a:ext cx="2057400" cy="2514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FFFFFF"/>
                </a:solidFill>
                <a:latin typeface="Roboto"/>
                <a:ea typeface="Roboto"/>
                <a:cs typeface="Roboto"/>
                <a:sym typeface="Roboto"/>
              </a:rPr>
              <a:t>INSERT HEADSHOT HERE</a:t>
            </a:r>
            <a:endParaRPr sz="120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300"/>
              <a:buFont typeface="Arial"/>
              <a:buNone/>
            </a:pPr>
            <a:r>
              <a:rPr lang="en-US" sz="1300" i="0" u="none" strike="noStrike" cap="none">
                <a:solidFill>
                  <a:srgbClr val="FFFFFF"/>
                </a:solidFill>
                <a:latin typeface="Roboto"/>
                <a:ea typeface="Roboto"/>
                <a:cs typeface="Roboto"/>
                <a:sym typeface="Roboto"/>
              </a:rPr>
              <a:t> </a:t>
            </a:r>
            <a:endParaRPr sz="120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300"/>
              <a:buFont typeface="Arial"/>
              <a:buNone/>
            </a:pPr>
            <a:r>
              <a:rPr lang="en-US" sz="1300" i="0" u="none" strike="noStrike" cap="none">
                <a:solidFill>
                  <a:srgbClr val="FFFFFF"/>
                </a:solidFill>
                <a:latin typeface="Roboto"/>
                <a:ea typeface="Roboto"/>
                <a:cs typeface="Roboto"/>
                <a:sym typeface="Roboto"/>
              </a:rPr>
              <a:t>INSTRUCTIONS:</a:t>
            </a:r>
            <a:endParaRPr sz="120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300"/>
              <a:buFont typeface="Arial"/>
              <a:buNone/>
            </a:pPr>
            <a:r>
              <a:rPr lang="en-US" sz="1300" i="0" u="none" strike="noStrike" cap="none">
                <a:solidFill>
                  <a:srgbClr val="FFFFFF"/>
                </a:solidFill>
                <a:latin typeface="Roboto"/>
                <a:ea typeface="Roboto"/>
                <a:cs typeface="Roboto"/>
                <a:sym typeface="Roboto"/>
              </a:rPr>
              <a:t> </a:t>
            </a:r>
            <a:endParaRPr sz="120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000"/>
              <a:buFont typeface="Arial"/>
              <a:buNone/>
            </a:pPr>
            <a:r>
              <a:rPr lang="en-US" sz="1000" i="0" u="none" strike="noStrike" cap="none">
                <a:solidFill>
                  <a:srgbClr val="FFFFFF"/>
                </a:solidFill>
                <a:latin typeface="Roboto"/>
                <a:ea typeface="Roboto"/>
                <a:cs typeface="Roboto"/>
                <a:sym typeface="Roboto"/>
              </a:rPr>
              <a:t>From the Format tab, select Shape Fill, Picture; select a picture to use; and click Insert.</a:t>
            </a:r>
            <a:endParaRPr sz="120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000"/>
              <a:buFont typeface="Arial"/>
              <a:buNone/>
            </a:pPr>
            <a:r>
              <a:rPr lang="en-US" sz="1000" i="0" u="none" strike="noStrike" cap="none">
                <a:solidFill>
                  <a:srgbClr val="FFFFFF"/>
                </a:solidFill>
                <a:latin typeface="Roboto"/>
                <a:ea typeface="Roboto"/>
                <a:cs typeface="Roboto"/>
                <a:sym typeface="Roboto"/>
              </a:rPr>
              <a:t> </a:t>
            </a:r>
            <a:endParaRPr sz="120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000"/>
              <a:buFont typeface="Arial"/>
              <a:buNone/>
            </a:pPr>
            <a:r>
              <a:rPr lang="en-US" sz="1000" i="0" u="none" strike="noStrike" cap="none">
                <a:solidFill>
                  <a:srgbClr val="FFFFFF"/>
                </a:solidFill>
                <a:latin typeface="Roboto"/>
                <a:ea typeface="Roboto"/>
                <a:cs typeface="Roboto"/>
                <a:sym typeface="Roboto"/>
              </a:rPr>
              <a:t>(Image Dimension)</a:t>
            </a:r>
            <a:endParaRPr sz="120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000"/>
              <a:buFont typeface="Arial"/>
              <a:buNone/>
            </a:pPr>
            <a:r>
              <a:rPr lang="en-US" sz="1000" i="0" u="none" strike="noStrike" cap="none">
                <a:solidFill>
                  <a:srgbClr val="FFFFFF"/>
                </a:solidFill>
                <a:latin typeface="Roboto"/>
                <a:ea typeface="Roboto"/>
                <a:cs typeface="Roboto"/>
                <a:sym typeface="Roboto"/>
              </a:rPr>
              <a:t>Width: 2.28in</a:t>
            </a:r>
            <a:endParaRPr sz="120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000"/>
              <a:buFont typeface="Arial"/>
              <a:buNone/>
            </a:pPr>
            <a:r>
              <a:rPr lang="en-US" sz="1000" i="0" u="none" strike="noStrike" cap="none">
                <a:solidFill>
                  <a:srgbClr val="FFFFFF"/>
                </a:solidFill>
                <a:latin typeface="Roboto"/>
                <a:ea typeface="Roboto"/>
                <a:cs typeface="Roboto"/>
                <a:sym typeface="Roboto"/>
              </a:rPr>
              <a:t>Height: 2.76in</a:t>
            </a:r>
            <a:endParaRPr sz="1200" i="0" u="none" strike="noStrike" cap="none">
              <a:solidFill>
                <a:schemeClr val="lt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p:nvPr/>
        </p:nvSpPr>
        <p:spPr>
          <a:xfrm>
            <a:off x="315802" y="123100"/>
            <a:ext cx="2057400" cy="296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900"/>
              <a:buFont typeface="Arial"/>
              <a:buNone/>
            </a:pPr>
            <a:r>
              <a:rPr lang="en-US" sz="900" b="0" i="0" u="none" strike="noStrike" cap="none">
                <a:solidFill>
                  <a:schemeClr val="lt1"/>
                </a:solidFill>
                <a:latin typeface="Arial"/>
                <a:ea typeface="Arial"/>
                <a:cs typeface="Arial"/>
                <a:sym typeface="Arial"/>
              </a:rPr>
              <a:t>Section 1: About </a:t>
            </a:r>
            <a:r>
              <a:rPr lang="en-US" sz="900">
                <a:solidFill>
                  <a:schemeClr val="lt1"/>
                </a:solidFill>
              </a:rPr>
              <a:t>Our Operations</a:t>
            </a:r>
            <a:endParaRPr sz="1400" b="0" i="0" u="none" strike="noStrike" cap="none">
              <a:solidFill>
                <a:srgbClr val="000000"/>
              </a:solidFill>
              <a:latin typeface="Arial"/>
              <a:ea typeface="Arial"/>
              <a:cs typeface="Arial"/>
              <a:sym typeface="Arial"/>
            </a:endParaRPr>
          </a:p>
        </p:txBody>
      </p:sp>
      <p:grpSp>
        <p:nvGrpSpPr>
          <p:cNvPr id="141" name="Google Shape;141;p3"/>
          <p:cNvGrpSpPr/>
          <p:nvPr/>
        </p:nvGrpSpPr>
        <p:grpSpPr>
          <a:xfrm>
            <a:off x="57150" y="817119"/>
            <a:ext cx="6743700" cy="3592956"/>
            <a:chOff x="57150" y="800100"/>
            <a:chExt cx="6743700" cy="3592956"/>
          </a:xfrm>
        </p:grpSpPr>
        <p:sp>
          <p:nvSpPr>
            <p:cNvPr id="142" name="Google Shape;142;p3"/>
            <p:cNvSpPr txBox="1"/>
            <p:nvPr/>
          </p:nvSpPr>
          <p:spPr>
            <a:xfrm>
              <a:off x="57150" y="938212"/>
              <a:ext cx="342900" cy="6286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Helvetica Neue"/>
                  <a:ea typeface="Helvetica Neue"/>
                  <a:cs typeface="Helvetica Neue"/>
                  <a:sym typeface="Helvetica Neue"/>
                </a:rPr>
                <a:t>1</a:t>
              </a:r>
              <a:endParaRPr sz="1800" b="0" i="0" u="none" strike="noStrike" cap="none">
                <a:solidFill>
                  <a:schemeClr val="dk1"/>
                </a:solidFill>
                <a:latin typeface="Calibri"/>
                <a:ea typeface="Calibri"/>
                <a:cs typeface="Calibri"/>
                <a:sym typeface="Calibri"/>
              </a:endParaRPr>
            </a:p>
          </p:txBody>
        </p:sp>
        <p:cxnSp>
          <p:nvCxnSpPr>
            <p:cNvPr id="143" name="Google Shape;143;p3"/>
            <p:cNvCxnSpPr/>
            <p:nvPr/>
          </p:nvCxnSpPr>
          <p:spPr>
            <a:xfrm>
              <a:off x="514350" y="800100"/>
              <a:ext cx="0" cy="904875"/>
            </a:xfrm>
            <a:prstGeom prst="straightConnector1">
              <a:avLst/>
            </a:prstGeom>
            <a:noFill/>
            <a:ln w="28575" cap="flat" cmpd="sng">
              <a:solidFill>
                <a:srgbClr val="92BED4"/>
              </a:solidFill>
              <a:prstDash val="solid"/>
              <a:miter lim="800000"/>
              <a:headEnd type="none" w="sm" len="sm"/>
              <a:tailEnd type="none" w="sm" len="sm"/>
            </a:ln>
          </p:spPr>
        </p:cxnSp>
        <p:sp>
          <p:nvSpPr>
            <p:cNvPr id="144" name="Google Shape;144;p3"/>
            <p:cNvSpPr txBox="1"/>
            <p:nvPr/>
          </p:nvSpPr>
          <p:spPr>
            <a:xfrm>
              <a:off x="628650" y="800100"/>
              <a:ext cx="6172200" cy="904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a:solidFill>
                    <a:schemeClr val="dk1"/>
                  </a:solidFill>
                  <a:latin typeface="Roboto"/>
                  <a:ea typeface="Roboto"/>
                  <a:cs typeface="Roboto"/>
                  <a:sym typeface="Roboto"/>
                </a:rPr>
                <a:t>Our </a:t>
              </a:r>
              <a:r>
                <a:rPr lang="en-US" sz="2800">
                  <a:solidFill>
                    <a:schemeClr val="dk1"/>
                  </a:solidFill>
                  <a:latin typeface="Roboto"/>
                  <a:ea typeface="Roboto"/>
                  <a:cs typeface="Roboto"/>
                  <a:sym typeface="Roboto"/>
                </a:rPr>
                <a:t>Background</a:t>
              </a:r>
              <a:endParaRPr sz="1050" i="0" u="none" strike="noStrike" cap="none">
                <a:solidFill>
                  <a:schemeClr val="dk1"/>
                </a:solidFill>
                <a:latin typeface="Roboto"/>
                <a:ea typeface="Roboto"/>
                <a:cs typeface="Roboto"/>
                <a:sym typeface="Roboto"/>
              </a:endParaRPr>
            </a:p>
          </p:txBody>
        </p:sp>
        <p:sp>
          <p:nvSpPr>
            <p:cNvPr id="145" name="Google Shape;145;p3"/>
            <p:cNvSpPr txBox="1"/>
            <p:nvPr/>
          </p:nvSpPr>
          <p:spPr>
            <a:xfrm>
              <a:off x="628650" y="1306956"/>
              <a:ext cx="3867300" cy="30861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rgbClr val="000000"/>
                </a:buClr>
                <a:buSzPts val="1300"/>
                <a:buFont typeface="Arial"/>
                <a:buNone/>
              </a:pPr>
              <a:r>
                <a:rPr lang="en-US" sz="1200">
                  <a:solidFill>
                    <a:srgbClr val="262626"/>
                  </a:solidFill>
                  <a:highlight>
                    <a:srgbClr val="FFFF00"/>
                  </a:highlight>
                  <a:latin typeface="Roboto"/>
                  <a:ea typeface="Roboto"/>
                  <a:cs typeface="Roboto"/>
                  <a:sym typeface="Roboto"/>
                </a:rPr>
                <a:t>What’s your story? When it comes to acquisitions, you know how the right type of marketing matters. You’ve done the leg work thus far to lock down your deal - marketing </a:t>
              </a:r>
              <a:r>
                <a:rPr lang="en-US" sz="1200" b="1">
                  <a:solidFill>
                    <a:srgbClr val="262626"/>
                  </a:solidFill>
                  <a:highlight>
                    <a:srgbClr val="FFFF00"/>
                  </a:highlight>
                  <a:latin typeface="Roboto"/>
                  <a:ea typeface="Roboto"/>
                  <a:cs typeface="Roboto"/>
                  <a:sym typeface="Roboto"/>
                </a:rPr>
                <a:t>yourself</a:t>
              </a:r>
              <a:r>
                <a:rPr lang="en-US" sz="1200">
                  <a:solidFill>
                    <a:srgbClr val="262626"/>
                  </a:solidFill>
                  <a:highlight>
                    <a:srgbClr val="FFFF00"/>
                  </a:highlight>
                  <a:latin typeface="Roboto"/>
                  <a:ea typeface="Roboto"/>
                  <a:cs typeface="Roboto"/>
                  <a:sym typeface="Roboto"/>
                </a:rPr>
                <a:t> to potential lenders is just as important. Sure, in the coming pages the numbers in your deal may speak for themselves, but what makes you the best place for an investor to take action. Within the Private Money Club, you’re going to connect with some incredible people. Say a little bit about yourself that you think a lender should know to feel secure doing business with you. Communication is key, *Pro Tip* think long term and how you can work together longer. </a:t>
              </a:r>
              <a:endParaRPr sz="1200">
                <a:solidFill>
                  <a:srgbClr val="262626"/>
                </a:solidFill>
                <a:highlight>
                  <a:srgbClr val="FFFF00"/>
                </a:highlight>
                <a:latin typeface="Roboto"/>
                <a:ea typeface="Roboto"/>
                <a:cs typeface="Roboto"/>
                <a:sym typeface="Roboto"/>
              </a:endParaRPr>
            </a:p>
          </p:txBody>
        </p:sp>
      </p:grpSp>
      <p:grpSp>
        <p:nvGrpSpPr>
          <p:cNvPr id="146" name="Google Shape;146;p3"/>
          <p:cNvGrpSpPr/>
          <p:nvPr/>
        </p:nvGrpSpPr>
        <p:grpSpPr>
          <a:xfrm>
            <a:off x="57150" y="6573663"/>
            <a:ext cx="6743700" cy="1931808"/>
            <a:chOff x="57150" y="6434137"/>
            <a:chExt cx="6743700" cy="1621324"/>
          </a:xfrm>
        </p:grpSpPr>
        <p:sp>
          <p:nvSpPr>
            <p:cNvPr id="147" name="Google Shape;147;p3"/>
            <p:cNvSpPr txBox="1"/>
            <p:nvPr/>
          </p:nvSpPr>
          <p:spPr>
            <a:xfrm>
              <a:off x="57150" y="6572249"/>
              <a:ext cx="342900" cy="628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Helvetica Neue"/>
                  <a:ea typeface="Helvetica Neue"/>
                  <a:cs typeface="Helvetica Neue"/>
                  <a:sym typeface="Helvetica Neue"/>
                </a:rPr>
                <a:t>3</a:t>
              </a:r>
              <a:endParaRPr sz="1800" b="0" i="0" u="none" strike="noStrike" cap="none">
                <a:solidFill>
                  <a:schemeClr val="dk1"/>
                </a:solidFill>
                <a:latin typeface="Calibri"/>
                <a:ea typeface="Calibri"/>
                <a:cs typeface="Calibri"/>
                <a:sym typeface="Calibri"/>
              </a:endParaRPr>
            </a:p>
          </p:txBody>
        </p:sp>
        <p:cxnSp>
          <p:nvCxnSpPr>
            <p:cNvPr id="148" name="Google Shape;148;p3"/>
            <p:cNvCxnSpPr/>
            <p:nvPr/>
          </p:nvCxnSpPr>
          <p:spPr>
            <a:xfrm>
              <a:off x="514350" y="6434137"/>
              <a:ext cx="0" cy="904800"/>
            </a:xfrm>
            <a:prstGeom prst="straightConnector1">
              <a:avLst/>
            </a:prstGeom>
            <a:noFill/>
            <a:ln w="28575" cap="flat" cmpd="sng">
              <a:solidFill>
                <a:srgbClr val="92BED4"/>
              </a:solidFill>
              <a:prstDash val="solid"/>
              <a:miter lim="800000"/>
              <a:headEnd type="none" w="sm" len="sm"/>
              <a:tailEnd type="none" w="sm" len="sm"/>
            </a:ln>
          </p:spPr>
        </p:cxnSp>
        <p:sp>
          <p:nvSpPr>
            <p:cNvPr id="149" name="Google Shape;149;p3"/>
            <p:cNvSpPr txBox="1"/>
            <p:nvPr/>
          </p:nvSpPr>
          <p:spPr>
            <a:xfrm>
              <a:off x="628650" y="6434137"/>
              <a:ext cx="6172200" cy="9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Roboto"/>
                  <a:ea typeface="Roboto"/>
                  <a:cs typeface="Roboto"/>
                  <a:sym typeface="Roboto"/>
                </a:rPr>
                <a:t>OUR </a:t>
              </a:r>
              <a:endParaRPr sz="140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800"/>
                <a:buFont typeface="Arial"/>
                <a:buNone/>
              </a:pPr>
              <a:r>
                <a:rPr lang="en-US" sz="2800" i="0" u="none" strike="noStrike" cap="none">
                  <a:solidFill>
                    <a:schemeClr val="dk1"/>
                  </a:solidFill>
                  <a:latin typeface="Roboto"/>
                  <a:ea typeface="Roboto"/>
                  <a:cs typeface="Roboto"/>
                  <a:sym typeface="Roboto"/>
                </a:rPr>
                <a:t>VISION</a:t>
              </a:r>
              <a:endParaRPr sz="1050" i="0" u="none" strike="noStrike" cap="none">
                <a:solidFill>
                  <a:schemeClr val="dk1"/>
                </a:solidFill>
                <a:latin typeface="Roboto"/>
                <a:ea typeface="Roboto"/>
                <a:cs typeface="Roboto"/>
                <a:sym typeface="Roboto"/>
              </a:endParaRPr>
            </a:p>
          </p:txBody>
        </p:sp>
        <p:sp>
          <p:nvSpPr>
            <p:cNvPr id="150" name="Google Shape;150;p3"/>
            <p:cNvSpPr txBox="1"/>
            <p:nvPr/>
          </p:nvSpPr>
          <p:spPr>
            <a:xfrm>
              <a:off x="628650" y="7201061"/>
              <a:ext cx="5867400" cy="8544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rgbClr val="000000"/>
                </a:buClr>
                <a:buSzPts val="1300"/>
                <a:buFont typeface="Arial"/>
                <a:buNone/>
              </a:pPr>
              <a:r>
                <a:rPr lang="en-US" sz="1300" i="0" u="none" strike="noStrike" cap="none">
                  <a:solidFill>
                    <a:srgbClr val="262626"/>
                  </a:solidFill>
                  <a:highlight>
                    <a:srgbClr val="FFFF00"/>
                  </a:highlight>
                  <a:latin typeface="Roboto"/>
                  <a:ea typeface="Roboto"/>
                  <a:cs typeface="Roboto"/>
                  <a:sym typeface="Roboto"/>
                </a:rPr>
                <a:t>The vision statement</a:t>
              </a:r>
              <a:r>
                <a:rPr lang="en-US" sz="1300">
                  <a:solidFill>
                    <a:srgbClr val="262626"/>
                  </a:solidFill>
                  <a:highlight>
                    <a:srgbClr val="FFFF00"/>
                  </a:highlight>
                  <a:latin typeface="Roboto"/>
                  <a:ea typeface="Roboto"/>
                  <a:cs typeface="Roboto"/>
                  <a:sym typeface="Roboto"/>
                </a:rPr>
                <a:t> can be a spot where you talk</a:t>
              </a:r>
              <a:r>
                <a:rPr lang="en-US" sz="1300" i="0" u="none" strike="noStrike" cap="none">
                  <a:solidFill>
                    <a:srgbClr val="262626"/>
                  </a:solidFill>
                  <a:highlight>
                    <a:srgbClr val="FFFF00"/>
                  </a:highlight>
                  <a:latin typeface="Roboto"/>
                  <a:ea typeface="Roboto"/>
                  <a:cs typeface="Roboto"/>
                  <a:sym typeface="Roboto"/>
                </a:rPr>
                <a:t> about your longer term goals for the company and how you plan to make a difference in the your world. This is a great </a:t>
              </a:r>
              <a:r>
                <a:rPr lang="en-US" sz="1300">
                  <a:solidFill>
                    <a:srgbClr val="262626"/>
                  </a:solidFill>
                  <a:highlight>
                    <a:srgbClr val="FFFF00"/>
                  </a:highlight>
                  <a:latin typeface="Roboto"/>
                  <a:ea typeface="Roboto"/>
                  <a:cs typeface="Roboto"/>
                  <a:sym typeface="Roboto"/>
                </a:rPr>
                <a:t>time</a:t>
              </a:r>
              <a:r>
                <a:rPr lang="en-US" sz="1300" i="0" u="none" strike="noStrike" cap="none">
                  <a:solidFill>
                    <a:srgbClr val="262626"/>
                  </a:solidFill>
                  <a:highlight>
                    <a:srgbClr val="FFFF00"/>
                  </a:highlight>
                  <a:latin typeface="Roboto"/>
                  <a:ea typeface="Roboto"/>
                  <a:cs typeface="Roboto"/>
                  <a:sym typeface="Roboto"/>
                </a:rPr>
                <a:t> to express future </a:t>
              </a:r>
              <a:r>
                <a:rPr lang="en-US" sz="1300">
                  <a:solidFill>
                    <a:srgbClr val="262626"/>
                  </a:solidFill>
                  <a:highlight>
                    <a:srgbClr val="FFFF00"/>
                  </a:highlight>
                  <a:latin typeface="Roboto"/>
                  <a:ea typeface="Roboto"/>
                  <a:cs typeface="Roboto"/>
                  <a:sym typeface="Roboto"/>
                </a:rPr>
                <a:t>opportunities</a:t>
              </a:r>
              <a:r>
                <a:rPr lang="en-US" sz="1300" i="0" u="none" strike="noStrike" cap="none">
                  <a:solidFill>
                    <a:srgbClr val="262626"/>
                  </a:solidFill>
                  <a:highlight>
                    <a:srgbClr val="FFFF00"/>
                  </a:highlight>
                  <a:latin typeface="Roboto"/>
                  <a:ea typeface="Roboto"/>
                  <a:cs typeface="Roboto"/>
                  <a:sym typeface="Roboto"/>
                </a:rPr>
                <a:t> to work together again and again</a:t>
              </a:r>
              <a:r>
                <a:rPr lang="en-US" sz="1300">
                  <a:solidFill>
                    <a:srgbClr val="262626"/>
                  </a:solidFill>
                  <a:highlight>
                    <a:srgbClr val="FFFF00"/>
                  </a:highlight>
                  <a:latin typeface="Roboto"/>
                  <a:ea typeface="Roboto"/>
                  <a:cs typeface="Roboto"/>
                  <a:sym typeface="Roboto"/>
                </a:rPr>
                <a:t>. </a:t>
              </a:r>
              <a:endParaRPr sz="1800" i="0" u="none" strike="noStrike" cap="none">
                <a:solidFill>
                  <a:schemeClr val="dk1"/>
                </a:solidFill>
                <a:highlight>
                  <a:srgbClr val="FFFF00"/>
                </a:highlight>
                <a:latin typeface="Roboto"/>
                <a:ea typeface="Roboto"/>
                <a:cs typeface="Roboto"/>
                <a:sym typeface="Roboto"/>
              </a:endParaRPr>
            </a:p>
          </p:txBody>
        </p:sp>
      </p:grpSp>
      <p:grpSp>
        <p:nvGrpSpPr>
          <p:cNvPr id="151" name="Google Shape;151;p3"/>
          <p:cNvGrpSpPr/>
          <p:nvPr/>
        </p:nvGrpSpPr>
        <p:grpSpPr>
          <a:xfrm>
            <a:off x="57150" y="4228884"/>
            <a:ext cx="6743700" cy="2234614"/>
            <a:chOff x="57150" y="4133850"/>
            <a:chExt cx="6743700" cy="2234614"/>
          </a:xfrm>
        </p:grpSpPr>
        <p:sp>
          <p:nvSpPr>
            <p:cNvPr id="152" name="Google Shape;152;p3"/>
            <p:cNvSpPr txBox="1"/>
            <p:nvPr/>
          </p:nvSpPr>
          <p:spPr>
            <a:xfrm>
              <a:off x="57150" y="4271962"/>
              <a:ext cx="342900" cy="628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Helvetica Neue"/>
                  <a:ea typeface="Helvetica Neue"/>
                  <a:cs typeface="Helvetica Neue"/>
                  <a:sym typeface="Helvetica Neue"/>
                </a:rPr>
                <a:t>2</a:t>
              </a:r>
              <a:endParaRPr sz="1800" b="0" i="0" u="none" strike="noStrike" cap="none">
                <a:solidFill>
                  <a:schemeClr val="dk1"/>
                </a:solidFill>
                <a:latin typeface="Calibri"/>
                <a:ea typeface="Calibri"/>
                <a:cs typeface="Calibri"/>
                <a:sym typeface="Calibri"/>
              </a:endParaRPr>
            </a:p>
          </p:txBody>
        </p:sp>
        <p:cxnSp>
          <p:nvCxnSpPr>
            <p:cNvPr id="153" name="Google Shape;153;p3"/>
            <p:cNvCxnSpPr/>
            <p:nvPr/>
          </p:nvCxnSpPr>
          <p:spPr>
            <a:xfrm>
              <a:off x="514350" y="4133850"/>
              <a:ext cx="0" cy="904800"/>
            </a:xfrm>
            <a:prstGeom prst="straightConnector1">
              <a:avLst/>
            </a:prstGeom>
            <a:noFill/>
            <a:ln w="28575" cap="flat" cmpd="sng">
              <a:solidFill>
                <a:srgbClr val="92BED4"/>
              </a:solidFill>
              <a:prstDash val="solid"/>
              <a:miter lim="800000"/>
              <a:headEnd type="none" w="sm" len="sm"/>
              <a:tailEnd type="none" w="sm" len="sm"/>
            </a:ln>
          </p:spPr>
        </p:cxnSp>
        <p:sp>
          <p:nvSpPr>
            <p:cNvPr id="154" name="Google Shape;154;p3"/>
            <p:cNvSpPr txBox="1"/>
            <p:nvPr/>
          </p:nvSpPr>
          <p:spPr>
            <a:xfrm>
              <a:off x="628650" y="4133850"/>
              <a:ext cx="6172200" cy="9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Roboto"/>
                  <a:ea typeface="Roboto"/>
                  <a:cs typeface="Roboto"/>
                  <a:sym typeface="Roboto"/>
                </a:rPr>
                <a:t>STRATEGIC </a:t>
              </a:r>
              <a:endParaRPr sz="140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800"/>
                <a:buFont typeface="Arial"/>
                <a:buNone/>
              </a:pPr>
              <a:r>
                <a:rPr lang="en-US" sz="2800" i="0" u="none" strike="noStrike" cap="none">
                  <a:solidFill>
                    <a:schemeClr val="dk1"/>
                  </a:solidFill>
                  <a:latin typeface="Roboto"/>
                  <a:ea typeface="Roboto"/>
                  <a:cs typeface="Roboto"/>
                  <a:sym typeface="Roboto"/>
                </a:rPr>
                <a:t>OBJECTIVE</a:t>
              </a:r>
              <a:endParaRPr sz="1050" i="0" u="none" strike="noStrike" cap="none">
                <a:solidFill>
                  <a:schemeClr val="dk1"/>
                </a:solidFill>
                <a:latin typeface="Roboto"/>
                <a:ea typeface="Roboto"/>
                <a:cs typeface="Roboto"/>
                <a:sym typeface="Roboto"/>
              </a:endParaRPr>
            </a:p>
          </p:txBody>
        </p:sp>
        <p:sp>
          <p:nvSpPr>
            <p:cNvPr id="155" name="Google Shape;155;p3"/>
            <p:cNvSpPr txBox="1"/>
            <p:nvPr/>
          </p:nvSpPr>
          <p:spPr>
            <a:xfrm>
              <a:off x="628650" y="5133964"/>
              <a:ext cx="5867400" cy="12345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rgbClr val="000000"/>
                </a:buClr>
                <a:buSzPts val="1300"/>
                <a:buFont typeface="Arial"/>
                <a:buNone/>
              </a:pPr>
              <a:r>
                <a:rPr lang="en-US" sz="1300">
                  <a:solidFill>
                    <a:srgbClr val="262626"/>
                  </a:solidFill>
                  <a:highlight>
                    <a:srgbClr val="FFFF00"/>
                  </a:highlight>
                  <a:latin typeface="Roboto"/>
                  <a:ea typeface="Roboto"/>
                  <a:cs typeface="Roboto"/>
                  <a:sym typeface="Roboto"/>
                </a:rPr>
                <a:t>Give the </a:t>
              </a:r>
              <a:r>
                <a:rPr lang="en-US" sz="1300" i="0" u="none" strike="noStrike" cap="none">
                  <a:solidFill>
                    <a:srgbClr val="262626"/>
                  </a:solidFill>
                  <a:highlight>
                    <a:srgbClr val="FFFF00"/>
                  </a:highlight>
                  <a:latin typeface="Roboto"/>
                  <a:ea typeface="Roboto"/>
                  <a:cs typeface="Roboto"/>
                  <a:sym typeface="Roboto"/>
                </a:rPr>
                <a:t>overview of general strategy within your speci</a:t>
              </a:r>
              <a:r>
                <a:rPr lang="en-US" sz="1300">
                  <a:solidFill>
                    <a:srgbClr val="262626"/>
                  </a:solidFill>
                  <a:highlight>
                    <a:srgbClr val="FFFF00"/>
                  </a:highlight>
                  <a:latin typeface="Roboto"/>
                  <a:ea typeface="Roboto"/>
                  <a:cs typeface="Roboto"/>
                  <a:sym typeface="Roboto"/>
                </a:rPr>
                <a:t>fic “genre” of Real Estate Investing. What ways does this method highlight your natural or highly developed and reformed set of skills? Do you have just one method, or do you act as a swiss army knife?  </a:t>
              </a:r>
              <a:r>
                <a:rPr lang="en-US" sz="1300" b="1">
                  <a:solidFill>
                    <a:srgbClr val="262626"/>
                  </a:solidFill>
                  <a:highlight>
                    <a:srgbClr val="FFFF00"/>
                  </a:highlight>
                  <a:latin typeface="Roboto"/>
                  <a:ea typeface="Roboto"/>
                  <a:cs typeface="Roboto"/>
                  <a:sym typeface="Roboto"/>
                </a:rPr>
                <a:t>*Pro Tip</a:t>
              </a:r>
              <a:r>
                <a:rPr lang="en-US" sz="1300">
                  <a:solidFill>
                    <a:srgbClr val="262626"/>
                  </a:solidFill>
                  <a:highlight>
                    <a:srgbClr val="FFFF00"/>
                  </a:highlight>
                  <a:latin typeface="Roboto"/>
                  <a:ea typeface="Roboto"/>
                  <a:cs typeface="Roboto"/>
                  <a:sym typeface="Roboto"/>
                </a:rPr>
                <a:t>* Potential investors feel more secure with experts in a field, but also when there’s potential exits strategies. </a:t>
              </a:r>
              <a:endParaRPr sz="1300">
                <a:solidFill>
                  <a:srgbClr val="262626"/>
                </a:solidFill>
                <a:highlight>
                  <a:srgbClr val="FFFF00"/>
                </a:highlight>
                <a:latin typeface="Roboto"/>
                <a:ea typeface="Roboto"/>
                <a:cs typeface="Roboto"/>
                <a:sym typeface="Roboto"/>
              </a:endParaRPr>
            </a:p>
            <a:p>
              <a:pPr marL="0" marR="0" lvl="0" indent="0" algn="just" rtl="0">
                <a:lnSpc>
                  <a:spcPct val="115000"/>
                </a:lnSpc>
                <a:spcBef>
                  <a:spcPts val="0"/>
                </a:spcBef>
                <a:spcAft>
                  <a:spcPts val="0"/>
                </a:spcAft>
                <a:buClr>
                  <a:srgbClr val="000000"/>
                </a:buClr>
                <a:buSzPts val="1300"/>
                <a:buFont typeface="Arial"/>
                <a:buNone/>
              </a:pPr>
              <a:endParaRPr sz="1800" i="0" u="none" strike="noStrike" cap="none">
                <a:solidFill>
                  <a:schemeClr val="dk1"/>
                </a:solidFill>
                <a:latin typeface="Roboto"/>
                <a:ea typeface="Roboto"/>
                <a:cs typeface="Roboto"/>
                <a:sym typeface="Roboto"/>
              </a:endParaRPr>
            </a:p>
          </p:txBody>
        </p:sp>
      </p:grpSp>
      <p:sp>
        <p:nvSpPr>
          <p:cNvPr id="156" name="Google Shape;156;p3"/>
          <p:cNvSpPr/>
          <p:nvPr/>
        </p:nvSpPr>
        <p:spPr>
          <a:xfrm>
            <a:off x="4607751" y="1317138"/>
            <a:ext cx="2057400" cy="25146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FFFFFF"/>
                </a:solidFill>
                <a:latin typeface="Roboto"/>
                <a:ea typeface="Roboto"/>
                <a:cs typeface="Roboto"/>
                <a:sym typeface="Roboto"/>
              </a:rPr>
              <a:t>INSERT HEADSHOT HERE</a:t>
            </a:r>
            <a:endParaRPr sz="120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300"/>
              <a:buFont typeface="Arial"/>
              <a:buNone/>
            </a:pPr>
            <a:r>
              <a:rPr lang="en-US" sz="1300" i="0" u="none" strike="noStrike" cap="none">
                <a:solidFill>
                  <a:srgbClr val="FFFFFF"/>
                </a:solidFill>
                <a:latin typeface="Roboto"/>
                <a:ea typeface="Roboto"/>
                <a:cs typeface="Roboto"/>
                <a:sym typeface="Roboto"/>
              </a:rPr>
              <a:t> </a:t>
            </a:r>
            <a:endParaRPr sz="120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300"/>
              <a:buFont typeface="Arial"/>
              <a:buNone/>
            </a:pPr>
            <a:r>
              <a:rPr lang="en-US" sz="1300" i="0" u="none" strike="noStrike" cap="none">
                <a:solidFill>
                  <a:srgbClr val="FFFFFF"/>
                </a:solidFill>
                <a:latin typeface="Roboto"/>
                <a:ea typeface="Roboto"/>
                <a:cs typeface="Roboto"/>
                <a:sym typeface="Roboto"/>
              </a:rPr>
              <a:t>INSTRUCTIONS:</a:t>
            </a:r>
            <a:endParaRPr sz="120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300"/>
              <a:buFont typeface="Arial"/>
              <a:buNone/>
            </a:pPr>
            <a:r>
              <a:rPr lang="en-US" sz="1300" i="0" u="none" strike="noStrike" cap="none">
                <a:solidFill>
                  <a:srgbClr val="FFFFFF"/>
                </a:solidFill>
                <a:latin typeface="Roboto"/>
                <a:ea typeface="Roboto"/>
                <a:cs typeface="Roboto"/>
                <a:sym typeface="Roboto"/>
              </a:rPr>
              <a:t> </a:t>
            </a:r>
            <a:endParaRPr sz="120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000"/>
              <a:buFont typeface="Arial"/>
              <a:buNone/>
            </a:pPr>
            <a:r>
              <a:rPr lang="en-US" sz="1000" i="0" u="none" strike="noStrike" cap="none">
                <a:solidFill>
                  <a:srgbClr val="FFFFFF"/>
                </a:solidFill>
                <a:latin typeface="Roboto"/>
                <a:ea typeface="Roboto"/>
                <a:cs typeface="Roboto"/>
                <a:sym typeface="Roboto"/>
              </a:rPr>
              <a:t>From the Format tab, select Shape Fill, Picture; select a picture to use; and click Insert.</a:t>
            </a:r>
            <a:endParaRPr sz="120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000"/>
              <a:buFont typeface="Arial"/>
              <a:buNone/>
            </a:pPr>
            <a:r>
              <a:rPr lang="en-US" sz="1000" i="0" u="none" strike="noStrike" cap="none">
                <a:solidFill>
                  <a:srgbClr val="FFFFFF"/>
                </a:solidFill>
                <a:latin typeface="Roboto"/>
                <a:ea typeface="Roboto"/>
                <a:cs typeface="Roboto"/>
                <a:sym typeface="Roboto"/>
              </a:rPr>
              <a:t> </a:t>
            </a:r>
            <a:endParaRPr sz="120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000"/>
              <a:buFont typeface="Arial"/>
              <a:buNone/>
            </a:pPr>
            <a:r>
              <a:rPr lang="en-US" sz="1000" i="0" u="none" strike="noStrike" cap="none">
                <a:solidFill>
                  <a:srgbClr val="FFFFFF"/>
                </a:solidFill>
                <a:latin typeface="Roboto"/>
                <a:ea typeface="Roboto"/>
                <a:cs typeface="Roboto"/>
                <a:sym typeface="Roboto"/>
              </a:rPr>
              <a:t>(Image Dimension)</a:t>
            </a:r>
            <a:endParaRPr sz="120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000"/>
              <a:buFont typeface="Arial"/>
              <a:buNone/>
            </a:pPr>
            <a:r>
              <a:rPr lang="en-US" sz="1000" i="0" u="none" strike="noStrike" cap="none">
                <a:solidFill>
                  <a:srgbClr val="FFFFFF"/>
                </a:solidFill>
                <a:latin typeface="Roboto"/>
                <a:ea typeface="Roboto"/>
                <a:cs typeface="Roboto"/>
                <a:sym typeface="Roboto"/>
              </a:rPr>
              <a:t>Width: 2.28in</a:t>
            </a:r>
            <a:endParaRPr sz="120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000"/>
              <a:buFont typeface="Arial"/>
              <a:buNone/>
            </a:pPr>
            <a:r>
              <a:rPr lang="en-US" sz="1000" i="0" u="none" strike="noStrike" cap="none">
                <a:solidFill>
                  <a:srgbClr val="FFFFFF"/>
                </a:solidFill>
                <a:latin typeface="Roboto"/>
                <a:ea typeface="Roboto"/>
                <a:cs typeface="Roboto"/>
                <a:sym typeface="Roboto"/>
              </a:rPr>
              <a:t>Height: 2.76in</a:t>
            </a:r>
            <a:endParaRPr sz="1200" i="0" u="none" strike="noStrike" cap="none">
              <a:solidFill>
                <a:schemeClr val="lt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pSp>
        <p:nvGrpSpPr>
          <p:cNvPr id="161" name="Google Shape;161;p5"/>
          <p:cNvGrpSpPr/>
          <p:nvPr/>
        </p:nvGrpSpPr>
        <p:grpSpPr>
          <a:xfrm>
            <a:off x="57150" y="674244"/>
            <a:ext cx="6743700" cy="904875"/>
            <a:chOff x="57150" y="800100"/>
            <a:chExt cx="6743700" cy="904875"/>
          </a:xfrm>
        </p:grpSpPr>
        <p:sp>
          <p:nvSpPr>
            <p:cNvPr id="162" name="Google Shape;162;p5"/>
            <p:cNvSpPr txBox="1"/>
            <p:nvPr/>
          </p:nvSpPr>
          <p:spPr>
            <a:xfrm>
              <a:off x="57150" y="938212"/>
              <a:ext cx="342900" cy="6286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Helvetica Neue"/>
                  <a:ea typeface="Helvetica Neue"/>
                  <a:cs typeface="Helvetica Neue"/>
                  <a:sym typeface="Helvetica Neue"/>
                </a:rPr>
                <a:t>5</a:t>
              </a:r>
              <a:endParaRPr sz="1800" b="0" i="0" u="none" strike="noStrike" cap="none">
                <a:solidFill>
                  <a:schemeClr val="dk1"/>
                </a:solidFill>
                <a:latin typeface="Calibri"/>
                <a:ea typeface="Calibri"/>
                <a:cs typeface="Calibri"/>
                <a:sym typeface="Calibri"/>
              </a:endParaRPr>
            </a:p>
          </p:txBody>
        </p:sp>
        <p:cxnSp>
          <p:nvCxnSpPr>
            <p:cNvPr id="163" name="Google Shape;163;p5"/>
            <p:cNvCxnSpPr/>
            <p:nvPr/>
          </p:nvCxnSpPr>
          <p:spPr>
            <a:xfrm>
              <a:off x="514350" y="800100"/>
              <a:ext cx="0" cy="904875"/>
            </a:xfrm>
            <a:prstGeom prst="straightConnector1">
              <a:avLst/>
            </a:prstGeom>
            <a:noFill/>
            <a:ln w="28575" cap="flat" cmpd="sng">
              <a:solidFill>
                <a:srgbClr val="FF5F00"/>
              </a:solidFill>
              <a:prstDash val="solid"/>
              <a:miter lim="800000"/>
              <a:headEnd type="none" w="sm" len="sm"/>
              <a:tailEnd type="none" w="sm" len="sm"/>
            </a:ln>
          </p:spPr>
        </p:cxnSp>
        <p:sp>
          <p:nvSpPr>
            <p:cNvPr id="164" name="Google Shape;164;p5"/>
            <p:cNvSpPr txBox="1"/>
            <p:nvPr/>
          </p:nvSpPr>
          <p:spPr>
            <a:xfrm>
              <a:off x="628650" y="800100"/>
              <a:ext cx="6172200" cy="904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OUR COMPANY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IN NUMBERS</a:t>
              </a:r>
              <a:endParaRPr sz="1050" b="0" i="0" u="none" strike="noStrike" cap="none">
                <a:solidFill>
                  <a:schemeClr val="dk1"/>
                </a:solidFill>
                <a:latin typeface="Arial"/>
                <a:ea typeface="Arial"/>
                <a:cs typeface="Arial"/>
                <a:sym typeface="Arial"/>
              </a:endParaRPr>
            </a:p>
          </p:txBody>
        </p:sp>
      </p:grpSp>
      <p:sp>
        <p:nvSpPr>
          <p:cNvPr id="165" name="Google Shape;165;p5"/>
          <p:cNvSpPr/>
          <p:nvPr/>
        </p:nvSpPr>
        <p:spPr>
          <a:xfrm>
            <a:off x="0" y="6536525"/>
            <a:ext cx="6858000" cy="2607600"/>
          </a:xfrm>
          <a:prstGeom prst="rect">
            <a:avLst/>
          </a:prstGeom>
          <a:solidFill>
            <a:srgbClr val="000000"/>
          </a:solidFill>
          <a:ln w="9525"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FFFFFF"/>
                </a:solidFill>
                <a:latin typeface="Helvetica Neue"/>
                <a:ea typeface="Helvetica Neue"/>
                <a:cs typeface="Helvetica Neue"/>
                <a:sym typeface="Helvetica Neue"/>
              </a:rPr>
              <a:t>INSERT TEAM PICTURE HERE</a:t>
            </a:r>
            <a:endParaRPr sz="12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FFFFFF"/>
                </a:solidFill>
                <a:latin typeface="Helvetica Neue Light"/>
                <a:ea typeface="Helvetica Neue Light"/>
                <a:cs typeface="Helvetica Neue Light"/>
                <a:sym typeface="Helvetica Neue Light"/>
              </a:rPr>
              <a:t> </a:t>
            </a:r>
            <a:endParaRPr sz="12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FFFFFF"/>
                </a:solidFill>
                <a:latin typeface="Helvetica Neue Light"/>
                <a:ea typeface="Helvetica Neue Light"/>
                <a:cs typeface="Helvetica Neue Light"/>
                <a:sym typeface="Helvetica Neue Light"/>
              </a:rPr>
              <a:t>INSTRUCTIONS:</a:t>
            </a:r>
            <a:endParaRPr sz="12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FFFFFF"/>
                </a:solidFill>
                <a:latin typeface="Helvetica Neue Light"/>
                <a:ea typeface="Helvetica Neue Light"/>
                <a:cs typeface="Helvetica Neue Light"/>
                <a:sym typeface="Helvetica Neue Light"/>
              </a:rPr>
              <a:t> </a:t>
            </a:r>
            <a:endParaRPr sz="12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FFFFFF"/>
                </a:solidFill>
                <a:latin typeface="Helvetica Neue Light"/>
                <a:ea typeface="Helvetica Neue Light"/>
                <a:cs typeface="Helvetica Neue Light"/>
                <a:sym typeface="Helvetica Neue Light"/>
              </a:rPr>
              <a:t>From the Format tab, select Shape Fill, Picture; select a picture to use; and click Insert.</a:t>
            </a:r>
            <a:endParaRPr sz="12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FFFFFF"/>
                </a:solidFill>
                <a:latin typeface="Helvetica Neue Light"/>
                <a:ea typeface="Helvetica Neue Light"/>
                <a:cs typeface="Helvetica Neue Light"/>
                <a:sym typeface="Helvetica Neue Light"/>
              </a:rPr>
              <a:t> </a:t>
            </a:r>
            <a:endParaRPr sz="12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FFFFFF"/>
                </a:solidFill>
                <a:latin typeface="Helvetica Neue Light"/>
                <a:ea typeface="Helvetica Neue Light"/>
                <a:cs typeface="Helvetica Neue Light"/>
                <a:sym typeface="Helvetica Neue Light"/>
              </a:rPr>
              <a:t>(Image Dimension)</a:t>
            </a:r>
            <a:endParaRPr sz="12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FFFFFF"/>
                </a:solidFill>
                <a:latin typeface="Helvetica Neue Light"/>
                <a:ea typeface="Helvetica Neue Light"/>
                <a:cs typeface="Helvetica Neue Light"/>
                <a:sym typeface="Helvetica Neue Light"/>
              </a:rPr>
              <a:t>Width: 7.52in</a:t>
            </a:r>
            <a:endParaRPr sz="12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FFFFFF"/>
                </a:solidFill>
                <a:latin typeface="Helvetica Neue Light"/>
                <a:ea typeface="Helvetica Neue Light"/>
                <a:cs typeface="Helvetica Neue Light"/>
                <a:sym typeface="Helvetica Neue Light"/>
              </a:rPr>
              <a:t>Height: 2.87in</a:t>
            </a:r>
            <a:endParaRPr sz="1200" b="0" i="0" u="none" strike="noStrike" cap="none">
              <a:solidFill>
                <a:schemeClr val="lt1"/>
              </a:solidFill>
              <a:latin typeface="Calibri"/>
              <a:ea typeface="Calibri"/>
              <a:cs typeface="Calibri"/>
              <a:sym typeface="Calibri"/>
            </a:endParaRPr>
          </a:p>
        </p:txBody>
      </p:sp>
      <p:pic>
        <p:nvPicPr>
          <p:cNvPr id="166" name="Google Shape;166;p5"/>
          <p:cNvPicPr preferRelativeResize="0"/>
          <p:nvPr/>
        </p:nvPicPr>
        <p:blipFill rotWithShape="1">
          <a:blip r:embed="rId3">
            <a:alphaModFix/>
          </a:blip>
          <a:srcRect/>
          <a:stretch/>
        </p:blipFill>
        <p:spPr>
          <a:xfrm>
            <a:off x="241263" y="2177181"/>
            <a:ext cx="698086" cy="718909"/>
          </a:xfrm>
          <a:prstGeom prst="rect">
            <a:avLst/>
          </a:prstGeom>
          <a:noFill/>
          <a:ln>
            <a:noFill/>
          </a:ln>
        </p:spPr>
      </p:pic>
      <p:sp>
        <p:nvSpPr>
          <p:cNvPr id="167" name="Google Shape;167;p5"/>
          <p:cNvSpPr txBox="1"/>
          <p:nvPr/>
        </p:nvSpPr>
        <p:spPr>
          <a:xfrm>
            <a:off x="1017923" y="2177181"/>
            <a:ext cx="999000" cy="718800"/>
          </a:xfrm>
          <a:prstGeom prst="rect">
            <a:avLst/>
          </a:prstGeom>
          <a:no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2100"/>
              <a:buFont typeface="Arial"/>
              <a:buNone/>
            </a:pPr>
            <a:r>
              <a:rPr lang="en-US" sz="2100" b="1" i="0" u="none" strike="noStrike" cap="none">
                <a:solidFill>
                  <a:schemeClr val="dk1"/>
                </a:solidFill>
                <a:highlight>
                  <a:srgbClr val="FFFF00"/>
                </a:highlight>
                <a:latin typeface="Helvetica Neue"/>
                <a:ea typeface="Helvetica Neue"/>
                <a:cs typeface="Helvetica Neue"/>
                <a:sym typeface="Helvetica Neue"/>
              </a:rPr>
              <a:t>09</a:t>
            </a:r>
            <a:endParaRPr sz="1200" b="0" i="0" u="none" strike="noStrike" cap="none">
              <a:solidFill>
                <a:schemeClr val="dk1"/>
              </a:solidFill>
              <a:highlight>
                <a:srgbClr val="FFFF00"/>
              </a:highlight>
              <a:latin typeface="Calibri"/>
              <a:ea typeface="Calibri"/>
              <a:cs typeface="Calibri"/>
              <a:sym typeface="Calibri"/>
            </a:endParaRPr>
          </a:p>
        </p:txBody>
      </p:sp>
      <p:sp>
        <p:nvSpPr>
          <p:cNvPr id="168" name="Google Shape;168;p5"/>
          <p:cNvSpPr txBox="1"/>
          <p:nvPr/>
        </p:nvSpPr>
        <p:spPr>
          <a:xfrm>
            <a:off x="2095500" y="1685927"/>
            <a:ext cx="4488900" cy="2000400"/>
          </a:xfrm>
          <a:prstGeom prst="rect">
            <a:avLst/>
          </a:prstGeom>
          <a:noFill/>
          <a:ln>
            <a:noFill/>
          </a:ln>
        </p:spPr>
        <p:txBody>
          <a:bodyPr spcFirstLastPara="1" wrap="square" lIns="91425" tIns="45700" rIns="91425" bIns="45700" anchor="ctr" anchorCtr="0">
            <a:noAutofit/>
          </a:bodyPr>
          <a:lstStyle/>
          <a:p>
            <a:pPr marL="0" marR="0" lvl="0" indent="0" algn="just" rtl="0">
              <a:lnSpc>
                <a:spcPct val="115000"/>
              </a:lnSpc>
              <a:spcBef>
                <a:spcPts val="0"/>
              </a:spcBef>
              <a:spcAft>
                <a:spcPts val="0"/>
              </a:spcAft>
              <a:buClr>
                <a:srgbClr val="000000"/>
              </a:buClr>
              <a:buSzPts val="1400"/>
              <a:buFont typeface="Arial"/>
              <a:buNone/>
            </a:pPr>
            <a:r>
              <a:rPr lang="en-US">
                <a:highlight>
                  <a:srgbClr val="FFFF00"/>
                </a:highlight>
                <a:latin typeface="Helvetica Neue"/>
                <a:ea typeface="Helvetica Neue"/>
                <a:cs typeface="Helvetica Neue"/>
                <a:sym typeface="Helvetica Neue"/>
              </a:rPr>
              <a:t>Take this spot to explain the length of time you’ve been conducting deals. Experience can come in a number of forms, not just time. So highlight what you know to be valuable. “We’ve been in this space for 9 years, starting out of pocket until we exhausted all our funds, we learned a lot doing it all our own and wouldn’t trade that start for the world. We’re confident in our methods.” </a:t>
            </a:r>
            <a:endParaRPr sz="1400" b="0" i="0" u="none" strike="noStrike" cap="none">
              <a:solidFill>
                <a:schemeClr val="dk1"/>
              </a:solidFill>
              <a:highlight>
                <a:srgbClr val="FFFF00"/>
              </a:highlight>
              <a:latin typeface="Helvetica Neue"/>
              <a:ea typeface="Helvetica Neue"/>
              <a:cs typeface="Helvetica Neue"/>
              <a:sym typeface="Helvetica Neue"/>
            </a:endParaRPr>
          </a:p>
        </p:txBody>
      </p:sp>
      <p:cxnSp>
        <p:nvCxnSpPr>
          <p:cNvPr id="169" name="Google Shape;169;p5"/>
          <p:cNvCxnSpPr/>
          <p:nvPr/>
        </p:nvCxnSpPr>
        <p:spPr>
          <a:xfrm>
            <a:off x="2016826" y="2177181"/>
            <a:ext cx="0" cy="718800"/>
          </a:xfrm>
          <a:prstGeom prst="straightConnector1">
            <a:avLst/>
          </a:prstGeom>
          <a:noFill/>
          <a:ln w="28575" cap="flat" cmpd="sng">
            <a:solidFill>
              <a:srgbClr val="92BED4"/>
            </a:solidFill>
            <a:prstDash val="solid"/>
            <a:miter lim="800000"/>
            <a:headEnd type="none" w="sm" len="sm"/>
            <a:tailEnd type="none" w="sm" len="sm"/>
          </a:ln>
        </p:spPr>
      </p:cxnSp>
      <p:pic>
        <p:nvPicPr>
          <p:cNvPr id="170" name="Google Shape;170;p5"/>
          <p:cNvPicPr preferRelativeResize="0"/>
          <p:nvPr/>
        </p:nvPicPr>
        <p:blipFill rotWithShape="1">
          <a:blip r:embed="rId4">
            <a:alphaModFix/>
          </a:blip>
          <a:srcRect/>
          <a:stretch/>
        </p:blipFill>
        <p:spPr>
          <a:xfrm>
            <a:off x="319964" y="4346136"/>
            <a:ext cx="697949" cy="718820"/>
          </a:xfrm>
          <a:prstGeom prst="rect">
            <a:avLst/>
          </a:prstGeom>
          <a:noFill/>
          <a:ln>
            <a:noFill/>
          </a:ln>
        </p:spPr>
      </p:pic>
      <p:sp>
        <p:nvSpPr>
          <p:cNvPr id="171" name="Google Shape;171;p5"/>
          <p:cNvSpPr txBox="1"/>
          <p:nvPr/>
        </p:nvSpPr>
        <p:spPr>
          <a:xfrm>
            <a:off x="1017880" y="4356848"/>
            <a:ext cx="999000" cy="718800"/>
          </a:xfrm>
          <a:prstGeom prst="rect">
            <a:avLst/>
          </a:prstGeom>
          <a:no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000000"/>
              </a:buClr>
              <a:buSzPts val="2100"/>
              <a:buFont typeface="Arial"/>
              <a:buNone/>
            </a:pPr>
            <a:r>
              <a:rPr lang="en-US" sz="2100" b="1" i="0" u="none" strike="noStrike" cap="none">
                <a:solidFill>
                  <a:schemeClr val="dk1"/>
                </a:solidFill>
                <a:highlight>
                  <a:srgbClr val="FFFF00"/>
                </a:highlight>
                <a:latin typeface="Helvetica Neue"/>
                <a:ea typeface="Helvetica Neue"/>
                <a:cs typeface="Helvetica Neue"/>
                <a:sym typeface="Helvetica Neue"/>
              </a:rPr>
              <a:t>72</a:t>
            </a:r>
            <a:endParaRPr sz="1200" b="0" i="0" u="none" strike="noStrike" cap="none">
              <a:solidFill>
                <a:schemeClr val="dk1"/>
              </a:solidFill>
              <a:highlight>
                <a:srgbClr val="FFFF00"/>
              </a:highlight>
              <a:latin typeface="Calibri"/>
              <a:ea typeface="Calibri"/>
              <a:cs typeface="Calibri"/>
              <a:sym typeface="Calibri"/>
            </a:endParaRPr>
          </a:p>
        </p:txBody>
      </p:sp>
      <p:sp>
        <p:nvSpPr>
          <p:cNvPr id="172" name="Google Shape;172;p5"/>
          <p:cNvSpPr txBox="1"/>
          <p:nvPr/>
        </p:nvSpPr>
        <p:spPr>
          <a:xfrm>
            <a:off x="2127700" y="4038599"/>
            <a:ext cx="4488900" cy="1686000"/>
          </a:xfrm>
          <a:prstGeom prst="rect">
            <a:avLst/>
          </a:prstGeom>
          <a:noFill/>
          <a:ln>
            <a:noFill/>
          </a:ln>
        </p:spPr>
        <p:txBody>
          <a:bodyPr spcFirstLastPara="1" wrap="square" lIns="91425" tIns="45700" rIns="91425" bIns="45700" anchor="ctr" anchorCtr="0">
            <a:noAutofit/>
          </a:bodyPr>
          <a:lstStyle/>
          <a:p>
            <a:pPr marL="0" lvl="0" indent="0" algn="just" rtl="0">
              <a:lnSpc>
                <a:spcPct val="115000"/>
              </a:lnSpc>
              <a:spcBef>
                <a:spcPts val="0"/>
              </a:spcBef>
              <a:spcAft>
                <a:spcPts val="0"/>
              </a:spcAft>
              <a:buClr>
                <a:schemeClr val="dk1"/>
              </a:buClr>
              <a:buSzPts val="1400"/>
              <a:buFont typeface="Arial"/>
              <a:buNone/>
            </a:pPr>
            <a:r>
              <a:rPr lang="en-US">
                <a:solidFill>
                  <a:schemeClr val="dk1"/>
                </a:solidFill>
                <a:highlight>
                  <a:srgbClr val="FFFF00"/>
                </a:highlight>
                <a:latin typeface="Helvetica Neue"/>
                <a:ea typeface="Helvetica Neue"/>
                <a:cs typeface="Helvetica Neue"/>
                <a:sym typeface="Helvetica Neue"/>
              </a:rPr>
              <a:t>Briefly explain the total number of projects you’ve completed - past and present. “Over that time we’ve had a total of 72 deals starting with wholesales and working our way through a large airbnb portfolio we self-manage.”  (Flips, rentals, seller finances - show your scars!)</a:t>
            </a:r>
            <a:endParaRPr sz="1400" b="0" i="0" u="none" strike="noStrike" cap="none">
              <a:solidFill>
                <a:schemeClr val="dk1"/>
              </a:solidFill>
              <a:latin typeface="Helvetica Neue"/>
              <a:ea typeface="Helvetica Neue"/>
              <a:cs typeface="Helvetica Neue"/>
              <a:sym typeface="Helvetica Neue"/>
            </a:endParaRPr>
          </a:p>
        </p:txBody>
      </p:sp>
      <p:cxnSp>
        <p:nvCxnSpPr>
          <p:cNvPr id="173" name="Google Shape;173;p5"/>
          <p:cNvCxnSpPr/>
          <p:nvPr/>
        </p:nvCxnSpPr>
        <p:spPr>
          <a:xfrm>
            <a:off x="2016713" y="4356848"/>
            <a:ext cx="0" cy="718800"/>
          </a:xfrm>
          <a:prstGeom prst="straightConnector1">
            <a:avLst/>
          </a:prstGeom>
          <a:noFill/>
          <a:ln w="28575" cap="flat" cmpd="sng">
            <a:solidFill>
              <a:srgbClr val="92BED4"/>
            </a:solidFill>
            <a:prstDash val="solid"/>
            <a:miter lim="800000"/>
            <a:headEnd type="none" w="sm" len="sm"/>
            <a:tailEnd type="none" w="sm" len="sm"/>
          </a:ln>
        </p:spPr>
      </p:cxnSp>
      <p:sp>
        <p:nvSpPr>
          <p:cNvPr id="174" name="Google Shape;174;p5"/>
          <p:cNvSpPr txBox="1"/>
          <p:nvPr/>
        </p:nvSpPr>
        <p:spPr>
          <a:xfrm>
            <a:off x="315802" y="123100"/>
            <a:ext cx="2057400" cy="296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900"/>
              <a:buFont typeface="Arial"/>
              <a:buNone/>
            </a:pPr>
            <a:r>
              <a:rPr lang="en-US" sz="900" b="0" i="0" u="none" strike="noStrike" cap="none">
                <a:solidFill>
                  <a:schemeClr val="lt1"/>
                </a:solidFill>
                <a:latin typeface="Arial"/>
                <a:ea typeface="Arial"/>
                <a:cs typeface="Arial"/>
                <a:sym typeface="Arial"/>
              </a:rPr>
              <a:t>Section 1: About </a:t>
            </a:r>
            <a:r>
              <a:rPr lang="en-US" sz="900">
                <a:solidFill>
                  <a:schemeClr val="lt1"/>
                </a:solidFill>
              </a:rPr>
              <a:t>Our Operations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3"/>
          <p:cNvSpPr txBox="1"/>
          <p:nvPr/>
        </p:nvSpPr>
        <p:spPr>
          <a:xfrm>
            <a:off x="495300" y="540904"/>
            <a:ext cx="5867400" cy="79365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rgbClr val="000000"/>
              </a:buClr>
              <a:buSzPts val="1600"/>
              <a:buFont typeface="Arial"/>
              <a:buNone/>
            </a:pPr>
            <a:r>
              <a:rPr lang="en-US" sz="1600" b="1" i="0" u="none" strike="noStrike" cap="none" dirty="0">
                <a:solidFill>
                  <a:srgbClr val="003354"/>
                </a:solidFill>
                <a:latin typeface="Roboto"/>
                <a:ea typeface="Roboto"/>
                <a:cs typeface="Roboto"/>
                <a:sym typeface="Roboto"/>
              </a:rPr>
              <a:t>Q: What’s the minimum loan amount?</a:t>
            </a:r>
            <a:endParaRPr sz="1400" i="0" u="none" strike="noStrike" cap="none" dirty="0">
              <a:solidFill>
                <a:srgbClr val="003354"/>
              </a:solidFill>
              <a:latin typeface="Roboto"/>
              <a:ea typeface="Roboto"/>
              <a:cs typeface="Roboto"/>
              <a:sym typeface="Roboto"/>
            </a:endParaRPr>
          </a:p>
          <a:p>
            <a:pPr marL="0" marR="0" lvl="0" indent="0" algn="just" rtl="0">
              <a:lnSpc>
                <a:spcPct val="115000"/>
              </a:lnSpc>
              <a:spcBef>
                <a:spcPts val="600"/>
              </a:spcBef>
              <a:spcAft>
                <a:spcPts val="0"/>
              </a:spcAft>
              <a:buClr>
                <a:srgbClr val="000000"/>
              </a:buClr>
              <a:buSzPts val="1300"/>
              <a:buFont typeface="Arial"/>
              <a:buNone/>
            </a:pPr>
            <a:r>
              <a:rPr lang="en-US" sz="1300" i="0" u="none" strike="noStrike" cap="none" dirty="0">
                <a:solidFill>
                  <a:schemeClr val="dk1"/>
                </a:solidFill>
                <a:highlight>
                  <a:srgbClr val="FFFF00"/>
                </a:highlight>
                <a:latin typeface="Roboto"/>
                <a:ea typeface="Roboto"/>
                <a:cs typeface="Roboto"/>
                <a:sym typeface="Roboto"/>
              </a:rPr>
              <a:t>The minimum investment is $150,000.</a:t>
            </a:r>
            <a:endParaRPr sz="1300" i="0" u="none" strike="noStrike" cap="none" dirty="0">
              <a:solidFill>
                <a:schemeClr val="dk1"/>
              </a:solidFill>
              <a:latin typeface="Roboto"/>
              <a:ea typeface="Roboto"/>
              <a:cs typeface="Roboto"/>
              <a:sym typeface="Roboto"/>
            </a:endParaRPr>
          </a:p>
          <a:p>
            <a:pPr marL="0" marR="0" lvl="0" indent="0" algn="just" rtl="0">
              <a:lnSpc>
                <a:spcPct val="115000"/>
              </a:lnSpc>
              <a:spcBef>
                <a:spcPts val="600"/>
              </a:spcBef>
              <a:spcAft>
                <a:spcPts val="0"/>
              </a:spcAft>
              <a:buClr>
                <a:srgbClr val="000000"/>
              </a:buClr>
              <a:buSzPts val="1600"/>
              <a:buFont typeface="Arial"/>
              <a:buNone/>
            </a:pPr>
            <a:r>
              <a:rPr lang="en-US" sz="1600" b="1" i="0" u="none" strike="noStrike" cap="none" dirty="0">
                <a:solidFill>
                  <a:srgbClr val="003354"/>
                </a:solidFill>
                <a:latin typeface="Roboto"/>
                <a:ea typeface="Roboto"/>
                <a:cs typeface="Roboto"/>
                <a:sym typeface="Roboto"/>
              </a:rPr>
              <a:t>Q: Who handles all of the details?</a:t>
            </a:r>
            <a:endParaRPr sz="1400" i="0" u="none" strike="noStrike" cap="none" dirty="0">
              <a:solidFill>
                <a:srgbClr val="003354"/>
              </a:solidFill>
              <a:latin typeface="Roboto"/>
              <a:ea typeface="Roboto"/>
              <a:cs typeface="Roboto"/>
              <a:sym typeface="Roboto"/>
            </a:endParaRPr>
          </a:p>
          <a:p>
            <a:pPr marL="0" marR="0" lvl="0" indent="0" algn="just" rtl="0">
              <a:lnSpc>
                <a:spcPct val="115000"/>
              </a:lnSpc>
              <a:spcBef>
                <a:spcPts val="600"/>
              </a:spcBef>
              <a:spcAft>
                <a:spcPts val="0"/>
              </a:spcAft>
              <a:buClr>
                <a:srgbClr val="000000"/>
              </a:buClr>
              <a:buSzPts val="1300"/>
              <a:buFont typeface="Arial"/>
              <a:buNone/>
            </a:pPr>
            <a:r>
              <a:rPr lang="en-US" sz="1300" i="0" u="none" strike="noStrike" cap="none" dirty="0">
                <a:solidFill>
                  <a:schemeClr val="dk1"/>
                </a:solidFill>
                <a:latin typeface="Roboto"/>
                <a:ea typeface="Roboto"/>
                <a:cs typeface="Roboto"/>
                <a:sym typeface="Roboto"/>
              </a:rPr>
              <a:t>We will. It’s our job to get you proper documentation and protect your interest. </a:t>
            </a:r>
            <a:r>
              <a:rPr lang="en-US" sz="1300" dirty="0">
                <a:solidFill>
                  <a:schemeClr val="dk1"/>
                </a:solidFill>
                <a:latin typeface="Roboto"/>
                <a:ea typeface="Roboto"/>
                <a:cs typeface="Roboto"/>
                <a:sym typeface="Roboto"/>
              </a:rPr>
              <a:t>With the help of our attorney</a:t>
            </a:r>
            <a:r>
              <a:rPr lang="en-US" sz="1300" i="0" u="none" strike="noStrike" cap="none" dirty="0">
                <a:solidFill>
                  <a:schemeClr val="dk1"/>
                </a:solidFill>
                <a:latin typeface="Roboto"/>
                <a:ea typeface="Roboto"/>
                <a:cs typeface="Roboto"/>
                <a:sym typeface="Roboto"/>
              </a:rPr>
              <a:t> will work with </a:t>
            </a:r>
            <a:r>
              <a:rPr lang="en-US" sz="1300" dirty="0">
                <a:solidFill>
                  <a:schemeClr val="dk1"/>
                </a:solidFill>
                <a:latin typeface="Roboto"/>
                <a:ea typeface="Roboto"/>
                <a:cs typeface="Roboto"/>
                <a:sym typeface="Roboto"/>
              </a:rPr>
              <a:t>your legal team and all money from you will be passed through a third party escrow account. Never wire money directly to us, or anyone other than a verified attorney that we agree upon.</a:t>
            </a:r>
            <a:endParaRPr sz="1600" b="1" dirty="0">
              <a:solidFill>
                <a:srgbClr val="C0504D"/>
              </a:solidFill>
              <a:latin typeface="Roboto"/>
              <a:ea typeface="Roboto"/>
              <a:cs typeface="Roboto"/>
              <a:sym typeface="Roboto"/>
            </a:endParaRPr>
          </a:p>
          <a:p>
            <a:pPr marL="0" marR="0" lvl="0" indent="0" algn="just" rtl="0">
              <a:lnSpc>
                <a:spcPct val="115000"/>
              </a:lnSpc>
              <a:spcBef>
                <a:spcPts val="600"/>
              </a:spcBef>
              <a:spcAft>
                <a:spcPts val="0"/>
              </a:spcAft>
              <a:buClr>
                <a:srgbClr val="000000"/>
              </a:buClr>
              <a:buSzPts val="1300"/>
              <a:buFont typeface="Arial"/>
              <a:buNone/>
            </a:pPr>
            <a:r>
              <a:rPr lang="en-US" sz="1600" b="1" i="0" u="none" strike="noStrike" cap="none" dirty="0">
                <a:solidFill>
                  <a:srgbClr val="003354"/>
                </a:solidFill>
                <a:latin typeface="Roboto"/>
                <a:ea typeface="Roboto"/>
                <a:cs typeface="Roboto"/>
                <a:sym typeface="Roboto"/>
              </a:rPr>
              <a:t>Q: How do I get paid?</a:t>
            </a:r>
            <a:endParaRPr sz="1400" i="0" u="none" strike="noStrike" cap="none" dirty="0">
              <a:solidFill>
                <a:srgbClr val="003354"/>
              </a:solidFill>
              <a:latin typeface="Roboto"/>
              <a:ea typeface="Roboto"/>
              <a:cs typeface="Roboto"/>
              <a:sym typeface="Roboto"/>
            </a:endParaRPr>
          </a:p>
          <a:p>
            <a:pPr marL="0" marR="0" lvl="0" indent="0" algn="just" rtl="0">
              <a:lnSpc>
                <a:spcPct val="115000"/>
              </a:lnSpc>
              <a:spcBef>
                <a:spcPts val="600"/>
              </a:spcBef>
              <a:spcAft>
                <a:spcPts val="0"/>
              </a:spcAft>
              <a:buClr>
                <a:srgbClr val="000000"/>
              </a:buClr>
              <a:buSzPts val="1300"/>
              <a:buFont typeface="Arial"/>
              <a:buNone/>
            </a:pPr>
            <a:r>
              <a:rPr lang="en-US" sz="1300" i="0" u="none" strike="noStrike" cap="none" dirty="0">
                <a:solidFill>
                  <a:schemeClr val="dk1"/>
                </a:solidFill>
                <a:latin typeface="Roboto"/>
                <a:ea typeface="Roboto"/>
                <a:cs typeface="Roboto"/>
                <a:sym typeface="Roboto"/>
              </a:rPr>
              <a:t>We pay your entity interest payments on the total amount borrowed </a:t>
            </a:r>
            <a:r>
              <a:rPr lang="en-US" sz="1300" i="0" u="none" strike="noStrike" cap="none" dirty="0">
                <a:solidFill>
                  <a:schemeClr val="dk1"/>
                </a:solidFill>
                <a:highlight>
                  <a:srgbClr val="FFFF00"/>
                </a:highlight>
                <a:latin typeface="Roboto"/>
                <a:ea typeface="Roboto"/>
                <a:cs typeface="Roboto"/>
                <a:sym typeface="Roboto"/>
              </a:rPr>
              <a:t>by providing pro-rated checks to the investor 30 days after monies are lent out. </a:t>
            </a:r>
            <a:r>
              <a:rPr lang="en-US" sz="1300" i="0" u="none" strike="noStrike" cap="none" dirty="0">
                <a:solidFill>
                  <a:schemeClr val="dk1"/>
                </a:solidFill>
                <a:highlight>
                  <a:schemeClr val="lt1"/>
                </a:highlight>
                <a:latin typeface="Roboto"/>
                <a:ea typeface="Roboto"/>
                <a:cs typeface="Roboto"/>
                <a:sym typeface="Roboto"/>
              </a:rPr>
              <a:t>After </a:t>
            </a:r>
            <a:r>
              <a:rPr lang="en-US" sz="1300" dirty="0">
                <a:solidFill>
                  <a:schemeClr val="dk1"/>
                </a:solidFill>
                <a:highlight>
                  <a:schemeClr val="lt1"/>
                </a:highlight>
                <a:latin typeface="Roboto"/>
                <a:ea typeface="Roboto"/>
                <a:cs typeface="Roboto"/>
                <a:sym typeface="Roboto"/>
              </a:rPr>
              <a:t>proper documentation, let us know the best address to send your mailbox money to!</a:t>
            </a:r>
            <a:r>
              <a:rPr lang="en-US" sz="1300" i="0" u="none" strike="noStrike" cap="none" dirty="0">
                <a:solidFill>
                  <a:schemeClr val="dk1"/>
                </a:solidFill>
                <a:highlight>
                  <a:schemeClr val="lt1"/>
                </a:highlight>
                <a:latin typeface="Roboto"/>
                <a:ea typeface="Roboto"/>
                <a:cs typeface="Roboto"/>
                <a:sym typeface="Roboto"/>
              </a:rPr>
              <a:t> </a:t>
            </a:r>
            <a:r>
              <a:rPr lang="en-US" sz="1300" i="0" u="none" strike="noStrike" cap="none" dirty="0">
                <a:solidFill>
                  <a:schemeClr val="dk1"/>
                </a:solidFill>
                <a:latin typeface="Roboto"/>
                <a:ea typeface="Roboto"/>
                <a:cs typeface="Roboto"/>
                <a:sym typeface="Roboto"/>
              </a:rPr>
              <a:t>You </a:t>
            </a:r>
            <a:r>
              <a:rPr lang="en-US" sz="1300" dirty="0">
                <a:solidFill>
                  <a:schemeClr val="dk1"/>
                </a:solidFill>
                <a:latin typeface="Roboto"/>
                <a:ea typeface="Roboto"/>
                <a:cs typeface="Roboto"/>
                <a:sym typeface="Roboto"/>
              </a:rPr>
              <a:t>continue</a:t>
            </a:r>
            <a:r>
              <a:rPr lang="en-US" sz="1300" i="0" u="none" strike="noStrike" cap="none" dirty="0">
                <a:solidFill>
                  <a:schemeClr val="dk1"/>
                </a:solidFill>
                <a:latin typeface="Roboto"/>
                <a:ea typeface="Roboto"/>
                <a:cs typeface="Roboto"/>
                <a:sym typeface="Roboto"/>
              </a:rPr>
              <a:t> making interest on your money until the day your investment is paid back</a:t>
            </a:r>
            <a:r>
              <a:rPr lang="en-US" sz="1300" dirty="0">
                <a:solidFill>
                  <a:schemeClr val="dk1"/>
                </a:solidFill>
                <a:latin typeface="Roboto"/>
                <a:ea typeface="Roboto"/>
                <a:cs typeface="Roboto"/>
                <a:sym typeface="Roboto"/>
              </a:rPr>
              <a:t>.</a:t>
            </a:r>
            <a:endParaRPr dirty="0">
              <a:latin typeface="Roboto"/>
              <a:ea typeface="Roboto"/>
              <a:cs typeface="Roboto"/>
              <a:sym typeface="Roboto"/>
            </a:endParaRPr>
          </a:p>
          <a:p>
            <a:pPr marL="0" marR="0" lvl="0" indent="0" algn="just" rtl="0">
              <a:lnSpc>
                <a:spcPct val="115000"/>
              </a:lnSpc>
              <a:spcBef>
                <a:spcPts val="600"/>
              </a:spcBef>
              <a:spcAft>
                <a:spcPts val="0"/>
              </a:spcAft>
              <a:buClr>
                <a:srgbClr val="000000"/>
              </a:buClr>
              <a:buSzPts val="1600"/>
              <a:buFont typeface="Arial"/>
              <a:buNone/>
            </a:pPr>
            <a:r>
              <a:rPr lang="en-US" sz="1600" b="1" i="0" u="none" strike="noStrike" cap="none" dirty="0">
                <a:solidFill>
                  <a:srgbClr val="003354"/>
                </a:solidFill>
                <a:latin typeface="Roboto"/>
                <a:ea typeface="Roboto"/>
                <a:cs typeface="Roboto"/>
                <a:sym typeface="Roboto"/>
              </a:rPr>
              <a:t>Q: Is my loan really as safe as it sounds?</a:t>
            </a:r>
            <a:endParaRPr sz="1400" i="0" u="none" strike="noStrike" cap="none" dirty="0">
              <a:solidFill>
                <a:srgbClr val="003354"/>
              </a:solidFill>
              <a:latin typeface="Roboto"/>
              <a:ea typeface="Roboto"/>
              <a:cs typeface="Roboto"/>
              <a:sym typeface="Roboto"/>
            </a:endParaRPr>
          </a:p>
          <a:p>
            <a:pPr marL="0" marR="0" lvl="0" indent="0" algn="just" rtl="0">
              <a:lnSpc>
                <a:spcPct val="115000"/>
              </a:lnSpc>
              <a:spcBef>
                <a:spcPts val="600"/>
              </a:spcBef>
              <a:spcAft>
                <a:spcPts val="0"/>
              </a:spcAft>
              <a:buClr>
                <a:srgbClr val="000000"/>
              </a:buClr>
              <a:buSzPts val="1300"/>
              <a:buFont typeface="Arial"/>
              <a:buNone/>
            </a:pPr>
            <a:r>
              <a:rPr lang="en-US" sz="1300" i="0" u="none" strike="noStrike" cap="none" dirty="0">
                <a:solidFill>
                  <a:schemeClr val="dk1"/>
                </a:solidFill>
                <a:latin typeface="Roboto"/>
                <a:ea typeface="Roboto"/>
                <a:cs typeface="Roboto"/>
                <a:sym typeface="Roboto"/>
              </a:rPr>
              <a:t>Yes!  We always follow these common sense guidelines that we’ve talked about. We have a vested interest as much as you in finding and spending time on managing deals.</a:t>
            </a:r>
            <a:r>
              <a:rPr lang="en-US" dirty="0">
                <a:latin typeface="Roboto"/>
                <a:ea typeface="Roboto"/>
                <a:cs typeface="Roboto"/>
                <a:sym typeface="Roboto"/>
              </a:rPr>
              <a:t> </a:t>
            </a:r>
            <a:r>
              <a:rPr lang="en-US" sz="1300" i="0" u="none" strike="noStrike" cap="none" dirty="0">
                <a:solidFill>
                  <a:schemeClr val="dk1"/>
                </a:solidFill>
                <a:latin typeface="Roboto"/>
                <a:ea typeface="Roboto"/>
                <a:cs typeface="Roboto"/>
                <a:sym typeface="Roboto"/>
              </a:rPr>
              <a:t>Remember that making loans is a business and should be treated like a business. If you set up a simple system and let the professionals implement the system, your loan portfolio can be hassle free and produce staggering yields.</a:t>
            </a:r>
            <a:endParaRPr sz="1300" i="0" u="none" strike="noStrike" cap="none" dirty="0">
              <a:solidFill>
                <a:schemeClr val="dk1"/>
              </a:solidFill>
              <a:latin typeface="Roboto"/>
              <a:ea typeface="Roboto"/>
              <a:cs typeface="Roboto"/>
              <a:sym typeface="Roboto"/>
            </a:endParaRPr>
          </a:p>
          <a:p>
            <a:pPr marL="0" lvl="0" indent="0" algn="just" rtl="0">
              <a:lnSpc>
                <a:spcPct val="115000"/>
              </a:lnSpc>
              <a:spcBef>
                <a:spcPts val="0"/>
              </a:spcBef>
              <a:spcAft>
                <a:spcPts val="0"/>
              </a:spcAft>
              <a:buClr>
                <a:schemeClr val="dk1"/>
              </a:buClr>
              <a:buSzPts val="1600"/>
              <a:buFont typeface="Arial"/>
              <a:buNone/>
            </a:pPr>
            <a:r>
              <a:rPr lang="en-US" sz="1600" b="1" dirty="0">
                <a:solidFill>
                  <a:srgbClr val="003354"/>
                </a:solidFill>
                <a:latin typeface="Roboto"/>
                <a:ea typeface="Roboto"/>
                <a:cs typeface="Roboto"/>
                <a:sym typeface="Roboto"/>
              </a:rPr>
              <a:t>Q: What kind of documents should I as the lender receive?</a:t>
            </a:r>
            <a:endParaRPr dirty="0">
              <a:solidFill>
                <a:srgbClr val="003354"/>
              </a:solidFill>
              <a:latin typeface="Roboto"/>
              <a:ea typeface="Roboto"/>
              <a:cs typeface="Roboto"/>
              <a:sym typeface="Roboto"/>
            </a:endParaRPr>
          </a:p>
          <a:p>
            <a:pPr marL="0" lvl="0" indent="0" algn="just" rtl="0">
              <a:lnSpc>
                <a:spcPct val="115000"/>
              </a:lnSpc>
              <a:spcBef>
                <a:spcPts val="600"/>
              </a:spcBef>
              <a:spcAft>
                <a:spcPts val="0"/>
              </a:spcAft>
              <a:buClr>
                <a:schemeClr val="dk1"/>
              </a:buClr>
              <a:buSzPts val="1300"/>
              <a:buFont typeface="Arial"/>
              <a:buNone/>
            </a:pPr>
            <a:r>
              <a:rPr lang="en-US" sz="1300" dirty="0">
                <a:solidFill>
                  <a:srgbClr val="262626"/>
                </a:solidFill>
                <a:latin typeface="Roboto"/>
                <a:ea typeface="Roboto"/>
                <a:cs typeface="Roboto"/>
                <a:sym typeface="Roboto"/>
              </a:rPr>
              <a:t>Your closing package should contain the following:</a:t>
            </a:r>
            <a:endParaRPr dirty="0">
              <a:solidFill>
                <a:schemeClr val="dk1"/>
              </a:solidFill>
              <a:latin typeface="Roboto"/>
              <a:ea typeface="Roboto"/>
              <a:cs typeface="Roboto"/>
              <a:sym typeface="Roboto"/>
            </a:endParaRPr>
          </a:p>
          <a:p>
            <a:pPr marL="0" lvl="0" indent="0" algn="just" rtl="0">
              <a:lnSpc>
                <a:spcPct val="115000"/>
              </a:lnSpc>
              <a:spcBef>
                <a:spcPts val="600"/>
              </a:spcBef>
              <a:spcAft>
                <a:spcPts val="0"/>
              </a:spcAft>
              <a:buClr>
                <a:schemeClr val="dk1"/>
              </a:buClr>
              <a:buSzPts val="1300"/>
              <a:buFont typeface="Arial"/>
              <a:buNone/>
            </a:pPr>
            <a:r>
              <a:rPr lang="en-US" sz="1300" dirty="0">
                <a:solidFill>
                  <a:srgbClr val="262626"/>
                </a:solidFill>
                <a:latin typeface="Roboto"/>
                <a:ea typeface="Roboto"/>
                <a:cs typeface="Roboto"/>
                <a:sym typeface="Roboto"/>
              </a:rPr>
              <a:t>1) A copy of the loan agreement/mortgage. The original will be recorded.</a:t>
            </a:r>
            <a:endParaRPr dirty="0">
              <a:solidFill>
                <a:schemeClr val="dk1"/>
              </a:solidFill>
              <a:latin typeface="Roboto"/>
              <a:ea typeface="Roboto"/>
              <a:cs typeface="Roboto"/>
              <a:sym typeface="Roboto"/>
            </a:endParaRPr>
          </a:p>
          <a:p>
            <a:pPr marL="0" lvl="0" indent="0" algn="just" rtl="0">
              <a:lnSpc>
                <a:spcPct val="115000"/>
              </a:lnSpc>
              <a:spcBef>
                <a:spcPts val="600"/>
              </a:spcBef>
              <a:spcAft>
                <a:spcPts val="0"/>
              </a:spcAft>
              <a:buClr>
                <a:schemeClr val="dk1"/>
              </a:buClr>
              <a:buSzPts val="1300"/>
              <a:buFont typeface="Arial"/>
              <a:buNone/>
            </a:pPr>
            <a:r>
              <a:rPr lang="en-US" sz="1300" dirty="0">
                <a:solidFill>
                  <a:srgbClr val="262626"/>
                </a:solidFill>
                <a:latin typeface="Roboto"/>
                <a:ea typeface="Roboto"/>
                <a:cs typeface="Roboto"/>
                <a:sym typeface="Roboto"/>
              </a:rPr>
              <a:t>2) Promissory note if mortgage is not registered. </a:t>
            </a:r>
            <a:endParaRPr dirty="0">
              <a:solidFill>
                <a:schemeClr val="dk1"/>
              </a:solidFill>
              <a:latin typeface="Roboto"/>
              <a:ea typeface="Roboto"/>
              <a:cs typeface="Roboto"/>
              <a:sym typeface="Roboto"/>
            </a:endParaRPr>
          </a:p>
          <a:p>
            <a:pPr marL="0" lvl="0" indent="0" algn="just" rtl="0">
              <a:lnSpc>
                <a:spcPct val="115000"/>
              </a:lnSpc>
              <a:spcBef>
                <a:spcPts val="600"/>
              </a:spcBef>
              <a:spcAft>
                <a:spcPts val="0"/>
              </a:spcAft>
              <a:buClr>
                <a:schemeClr val="dk1"/>
              </a:buClr>
              <a:buSzPts val="1300"/>
              <a:buFont typeface="Arial"/>
              <a:buNone/>
            </a:pPr>
            <a:r>
              <a:rPr lang="en-US" sz="1300" dirty="0">
                <a:solidFill>
                  <a:srgbClr val="262626"/>
                </a:solidFill>
                <a:latin typeface="Roboto"/>
                <a:ea typeface="Roboto"/>
                <a:cs typeface="Roboto"/>
                <a:sym typeface="Roboto"/>
              </a:rPr>
              <a:t>These documents will provide you with the security you need and the return that you desire.</a:t>
            </a:r>
            <a:endParaRPr dirty="0">
              <a:solidFill>
                <a:schemeClr val="dk1"/>
              </a:solidFill>
              <a:latin typeface="Roboto"/>
              <a:ea typeface="Roboto"/>
              <a:cs typeface="Roboto"/>
              <a:sym typeface="Roboto"/>
            </a:endParaRPr>
          </a:p>
          <a:p>
            <a:pPr marL="0" lvl="0" indent="0" algn="just" rtl="0">
              <a:lnSpc>
                <a:spcPct val="115000"/>
              </a:lnSpc>
              <a:spcBef>
                <a:spcPts val="600"/>
              </a:spcBef>
              <a:spcAft>
                <a:spcPts val="0"/>
              </a:spcAft>
              <a:buClr>
                <a:schemeClr val="dk1"/>
              </a:buClr>
              <a:buSzPts val="1300"/>
              <a:buFont typeface="Arial"/>
              <a:buNone/>
            </a:pPr>
            <a:endParaRPr sz="1300" dirty="0">
              <a:solidFill>
                <a:schemeClr val="dk1"/>
              </a:solidFill>
              <a:latin typeface="Roboto"/>
              <a:ea typeface="Roboto"/>
              <a:cs typeface="Roboto"/>
              <a:sym typeface="Roboto"/>
            </a:endParaRPr>
          </a:p>
        </p:txBody>
      </p:sp>
      <p:sp>
        <p:nvSpPr>
          <p:cNvPr id="180" name="Google Shape;180;p13"/>
          <p:cNvSpPr txBox="1"/>
          <p:nvPr/>
        </p:nvSpPr>
        <p:spPr>
          <a:xfrm>
            <a:off x="315802" y="123100"/>
            <a:ext cx="2057400" cy="296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900"/>
              <a:buFont typeface="Arial"/>
              <a:buNone/>
            </a:pPr>
            <a:r>
              <a:rPr lang="en-US" sz="900" b="0" i="0" u="none" strike="noStrike" cap="none">
                <a:solidFill>
                  <a:schemeClr val="lt1"/>
                </a:solidFill>
                <a:latin typeface="Arial"/>
                <a:ea typeface="Arial"/>
                <a:cs typeface="Arial"/>
                <a:sym typeface="Arial"/>
              </a:rPr>
              <a:t>Section 1: About </a:t>
            </a:r>
            <a:r>
              <a:rPr lang="en-US" sz="900">
                <a:solidFill>
                  <a:schemeClr val="lt1"/>
                </a:solidFill>
              </a:rPr>
              <a:t>Our Operations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6"/>
          <p:cNvSpPr txBox="1"/>
          <p:nvPr/>
        </p:nvSpPr>
        <p:spPr>
          <a:xfrm>
            <a:off x="363416" y="132615"/>
            <a:ext cx="1735259" cy="29601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900"/>
              <a:buFont typeface="Arial"/>
              <a:buNone/>
            </a:pPr>
            <a:r>
              <a:rPr lang="en-US" sz="900" b="0" i="0" u="none" strike="noStrike" cap="none">
                <a:solidFill>
                  <a:schemeClr val="lt1"/>
                </a:solidFill>
                <a:latin typeface="Arial"/>
                <a:ea typeface="Arial"/>
                <a:cs typeface="Arial"/>
                <a:sym typeface="Arial"/>
              </a:rPr>
              <a:t>Section 2: </a:t>
            </a:r>
            <a:r>
              <a:rPr lang="en-US" sz="900">
                <a:solidFill>
                  <a:schemeClr val="lt1"/>
                </a:solidFill>
              </a:rPr>
              <a:t>Our Track Record</a:t>
            </a:r>
            <a:endParaRPr sz="1400" b="0" i="0" u="none" strike="noStrike" cap="none">
              <a:solidFill>
                <a:srgbClr val="000000"/>
              </a:solidFill>
              <a:latin typeface="Arial"/>
              <a:ea typeface="Arial"/>
              <a:cs typeface="Arial"/>
              <a:sym typeface="Arial"/>
            </a:endParaRPr>
          </a:p>
        </p:txBody>
      </p:sp>
      <p:sp>
        <p:nvSpPr>
          <p:cNvPr id="186" name="Google Shape;186;p16"/>
          <p:cNvSpPr/>
          <p:nvPr/>
        </p:nvSpPr>
        <p:spPr>
          <a:xfrm>
            <a:off x="514350" y="2195494"/>
            <a:ext cx="5867400" cy="1549400"/>
          </a:xfrm>
          <a:prstGeom prst="rect">
            <a:avLst/>
          </a:prstGeom>
          <a:solidFill>
            <a:schemeClr val="lt2"/>
          </a:solidFill>
          <a:ln w="19050" cap="flat" cmpd="sng">
            <a:solidFill>
              <a:srgbClr val="92BE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a:ea typeface="Lato"/>
              <a:cs typeface="Lato"/>
              <a:sym typeface="Lato"/>
            </a:endParaRPr>
          </a:p>
        </p:txBody>
      </p:sp>
      <p:sp>
        <p:nvSpPr>
          <p:cNvPr id="187" name="Google Shape;187;p16"/>
          <p:cNvSpPr/>
          <p:nvPr/>
        </p:nvSpPr>
        <p:spPr>
          <a:xfrm>
            <a:off x="723900" y="2373868"/>
            <a:ext cx="1374775" cy="1236436"/>
          </a:xfrm>
          <a:prstGeom prst="rect">
            <a:avLst/>
          </a:prstGeom>
          <a:blipFill rotWithShape="1">
            <a:blip r:embed="rId3">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8" name="Google Shape;188;p16"/>
          <p:cNvSpPr txBox="1"/>
          <p:nvPr/>
        </p:nvSpPr>
        <p:spPr>
          <a:xfrm>
            <a:off x="628700" y="1560397"/>
            <a:ext cx="2891100" cy="5157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1" i="0" u="none" strike="noStrike" cap="none">
                <a:solidFill>
                  <a:schemeClr val="dk1"/>
                </a:solidFill>
                <a:highlight>
                  <a:srgbClr val="FFFF00"/>
                </a:highlight>
                <a:latin typeface="Arial"/>
                <a:ea typeface="Arial"/>
                <a:cs typeface="Arial"/>
                <a:sym typeface="Arial"/>
              </a:rPr>
              <a:t>FLIPS</a:t>
            </a:r>
            <a:endParaRPr sz="1400" b="0" i="0" u="none" strike="noStrike" cap="none">
              <a:solidFill>
                <a:srgbClr val="000000"/>
              </a:solidFill>
              <a:highlight>
                <a:srgbClr val="FFFF00"/>
              </a:highlight>
              <a:latin typeface="Arial"/>
              <a:ea typeface="Arial"/>
              <a:cs typeface="Arial"/>
              <a:sym typeface="Arial"/>
            </a:endParaRPr>
          </a:p>
        </p:txBody>
      </p:sp>
      <p:grpSp>
        <p:nvGrpSpPr>
          <p:cNvPr id="189" name="Google Shape;189;p16"/>
          <p:cNvGrpSpPr/>
          <p:nvPr/>
        </p:nvGrpSpPr>
        <p:grpSpPr>
          <a:xfrm>
            <a:off x="2411535" y="2420289"/>
            <a:ext cx="3970215" cy="1099810"/>
            <a:chOff x="2411535" y="3098854"/>
            <a:chExt cx="3970215" cy="1099810"/>
          </a:xfrm>
        </p:grpSpPr>
        <p:sp>
          <p:nvSpPr>
            <p:cNvPr id="190" name="Google Shape;190;p16"/>
            <p:cNvSpPr txBox="1"/>
            <p:nvPr/>
          </p:nvSpPr>
          <p:spPr>
            <a:xfrm>
              <a:off x="2411535" y="3098854"/>
              <a:ext cx="1766765"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C0504D"/>
                  </a:solidFill>
                  <a:latin typeface="Helvetica Neue"/>
                  <a:ea typeface="Helvetica Neue"/>
                  <a:cs typeface="Helvetica Neue"/>
                  <a:sym typeface="Helvetica Neue"/>
                </a:rPr>
                <a:t>106 E Morris, Buffalo, NY</a:t>
              </a:r>
              <a:endParaRPr sz="1400" b="0" i="0" u="none" strike="noStrike" cap="none">
                <a:solidFill>
                  <a:srgbClr val="000000"/>
                </a:solidFill>
                <a:latin typeface="Arial"/>
                <a:ea typeface="Arial"/>
                <a:cs typeface="Arial"/>
                <a:sym typeface="Arial"/>
              </a:endParaRPr>
            </a:p>
          </p:txBody>
        </p:sp>
        <p:sp>
          <p:nvSpPr>
            <p:cNvPr id="191" name="Google Shape;191;p16"/>
            <p:cNvSpPr txBox="1"/>
            <p:nvPr/>
          </p:nvSpPr>
          <p:spPr>
            <a:xfrm>
              <a:off x="2411535" y="3517954"/>
              <a:ext cx="1766765"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Helvetica Neue"/>
                  <a:ea typeface="Helvetica Neue"/>
                  <a:cs typeface="Helvetica Neue"/>
                  <a:sym typeface="Helvetica Neue"/>
                </a:rPr>
                <a:t>Purchase Price</a:t>
              </a:r>
              <a:r>
                <a:rPr lang="en-US" sz="1100" b="1" i="0" u="none" strike="noStrike" cap="none">
                  <a:solidFill>
                    <a:srgbClr val="C0504D"/>
                  </a:solidFill>
                  <a:latin typeface="Helvetica Neue"/>
                  <a:ea typeface="Helvetica Neue"/>
                  <a:cs typeface="Helvetica Neue"/>
                  <a:sym typeface="Helvetica Neue"/>
                </a:rPr>
                <a:t>: </a:t>
              </a:r>
              <a:r>
                <a:rPr lang="en-US" sz="1100" b="0" i="0" u="none" strike="noStrike" cap="none">
                  <a:solidFill>
                    <a:srgbClr val="C0504D"/>
                  </a:solidFill>
                  <a:latin typeface="Helvetica Neue"/>
                  <a:ea typeface="Helvetica Neue"/>
                  <a:cs typeface="Helvetica Neue"/>
                  <a:sym typeface="Helvetica Neue"/>
                </a:rPr>
                <a:t>$150,000</a:t>
              </a:r>
              <a:endParaRPr sz="1400" b="0" i="0" u="none" strike="noStrike" cap="none">
                <a:solidFill>
                  <a:srgbClr val="000000"/>
                </a:solidFill>
                <a:latin typeface="Arial"/>
                <a:ea typeface="Arial"/>
                <a:cs typeface="Arial"/>
                <a:sym typeface="Arial"/>
              </a:endParaRPr>
            </a:p>
          </p:txBody>
        </p:sp>
        <p:sp>
          <p:nvSpPr>
            <p:cNvPr id="192" name="Google Shape;192;p16"/>
            <p:cNvSpPr txBox="1"/>
            <p:nvPr/>
          </p:nvSpPr>
          <p:spPr>
            <a:xfrm>
              <a:off x="2411535" y="3937054"/>
              <a:ext cx="1766765"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Helvetica Neue"/>
                  <a:ea typeface="Helvetica Neue"/>
                  <a:cs typeface="Helvetica Neue"/>
                  <a:sym typeface="Helvetica Neue"/>
                </a:rPr>
                <a:t>Sale Price: </a:t>
              </a:r>
              <a:r>
                <a:rPr lang="en-US" sz="1100" b="0" i="0" u="none" strike="noStrike" cap="none">
                  <a:solidFill>
                    <a:srgbClr val="C0504D"/>
                  </a:solidFill>
                  <a:latin typeface="Helvetica Neue"/>
                  <a:ea typeface="Helvetica Neue"/>
                  <a:cs typeface="Helvetica Neue"/>
                  <a:sym typeface="Helvetica Neue"/>
                </a:rPr>
                <a:t>$217,000</a:t>
              </a:r>
              <a:endParaRPr sz="1400" b="0" i="0" u="none" strike="noStrike" cap="none">
                <a:solidFill>
                  <a:srgbClr val="000000"/>
                </a:solidFill>
                <a:latin typeface="Arial"/>
                <a:ea typeface="Arial"/>
                <a:cs typeface="Arial"/>
                <a:sym typeface="Arial"/>
              </a:endParaRPr>
            </a:p>
          </p:txBody>
        </p:sp>
        <p:sp>
          <p:nvSpPr>
            <p:cNvPr id="193" name="Google Shape;193;p16"/>
            <p:cNvSpPr txBox="1"/>
            <p:nvPr/>
          </p:nvSpPr>
          <p:spPr>
            <a:xfrm>
              <a:off x="4316535" y="3098854"/>
              <a:ext cx="2065215"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Helvetica Neue"/>
                  <a:ea typeface="Helvetica Neue"/>
                  <a:cs typeface="Helvetica Neue"/>
                  <a:sym typeface="Helvetica Neue"/>
                </a:rPr>
                <a:t>Time to Complete: </a:t>
              </a:r>
              <a:r>
                <a:rPr lang="en-US" sz="1100" b="0" i="0" u="none" strike="noStrike" cap="none">
                  <a:solidFill>
                    <a:srgbClr val="C0504D"/>
                  </a:solidFill>
                  <a:latin typeface="Helvetica Neue"/>
                  <a:ea typeface="Helvetica Neue"/>
                  <a:cs typeface="Helvetica Neue"/>
                  <a:sym typeface="Helvetica Neue"/>
                </a:rPr>
                <a:t>9 months</a:t>
              </a:r>
              <a:endParaRPr sz="1400" b="0" i="0" u="none" strike="noStrike" cap="none">
                <a:solidFill>
                  <a:srgbClr val="000000"/>
                </a:solidFill>
                <a:latin typeface="Arial"/>
                <a:ea typeface="Arial"/>
                <a:cs typeface="Arial"/>
                <a:sym typeface="Arial"/>
              </a:endParaRPr>
            </a:p>
          </p:txBody>
        </p:sp>
        <p:sp>
          <p:nvSpPr>
            <p:cNvPr id="194" name="Google Shape;194;p16"/>
            <p:cNvSpPr txBox="1"/>
            <p:nvPr/>
          </p:nvSpPr>
          <p:spPr>
            <a:xfrm>
              <a:off x="4316535" y="3517954"/>
              <a:ext cx="1766765"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Helvetica Neue"/>
                  <a:ea typeface="Helvetica Neue"/>
                  <a:cs typeface="Helvetica Neue"/>
                  <a:sym typeface="Helvetica Neue"/>
                </a:rPr>
                <a:t>Repairs: </a:t>
              </a:r>
              <a:r>
                <a:rPr lang="en-US" sz="1100" b="0" i="0" u="none" strike="noStrike" cap="none">
                  <a:solidFill>
                    <a:srgbClr val="C0504D"/>
                  </a:solidFill>
                  <a:latin typeface="Helvetica Neue"/>
                  <a:ea typeface="Helvetica Neue"/>
                  <a:cs typeface="Helvetica Neue"/>
                  <a:sym typeface="Helvetica Neue"/>
                </a:rPr>
                <a:t>$40,000</a:t>
              </a:r>
              <a:endParaRPr sz="1400" b="0" i="0" u="none" strike="noStrike" cap="none">
                <a:solidFill>
                  <a:srgbClr val="000000"/>
                </a:solidFill>
                <a:latin typeface="Arial"/>
                <a:ea typeface="Arial"/>
                <a:cs typeface="Arial"/>
                <a:sym typeface="Arial"/>
              </a:endParaRPr>
            </a:p>
          </p:txBody>
        </p:sp>
        <p:sp>
          <p:nvSpPr>
            <p:cNvPr id="195" name="Google Shape;195;p16"/>
            <p:cNvSpPr txBox="1"/>
            <p:nvPr/>
          </p:nvSpPr>
          <p:spPr>
            <a:xfrm>
              <a:off x="4316535" y="3937054"/>
              <a:ext cx="1766765"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Helvetica Neue"/>
                  <a:ea typeface="Helvetica Neue"/>
                  <a:cs typeface="Helvetica Neue"/>
                  <a:sym typeface="Helvetica Neue"/>
                </a:rPr>
                <a:t>Net Profit: </a:t>
              </a:r>
              <a:r>
                <a:rPr lang="en-US" sz="1100" b="0" i="0" u="none" strike="noStrike" cap="none">
                  <a:solidFill>
                    <a:srgbClr val="C0504D"/>
                  </a:solidFill>
                  <a:latin typeface="Helvetica Neue"/>
                  <a:ea typeface="Helvetica Neue"/>
                  <a:cs typeface="Helvetica Neue"/>
                  <a:sym typeface="Helvetica Neue"/>
                </a:rPr>
                <a:t>$27,000</a:t>
              </a:r>
              <a:endParaRPr sz="1400" b="0" i="0" u="none" strike="noStrike" cap="none">
                <a:solidFill>
                  <a:srgbClr val="000000"/>
                </a:solidFill>
                <a:latin typeface="Arial"/>
                <a:ea typeface="Arial"/>
                <a:cs typeface="Arial"/>
                <a:sym typeface="Arial"/>
              </a:endParaRPr>
            </a:p>
          </p:txBody>
        </p:sp>
      </p:grpSp>
      <p:sp>
        <p:nvSpPr>
          <p:cNvPr id="196" name="Google Shape;196;p16"/>
          <p:cNvSpPr/>
          <p:nvPr/>
        </p:nvSpPr>
        <p:spPr>
          <a:xfrm>
            <a:off x="514350" y="4319941"/>
            <a:ext cx="5867400" cy="1549400"/>
          </a:xfrm>
          <a:prstGeom prst="rect">
            <a:avLst/>
          </a:prstGeom>
          <a:solidFill>
            <a:schemeClr val="lt2"/>
          </a:solidFill>
          <a:ln w="19050" cap="flat" cmpd="sng">
            <a:solidFill>
              <a:srgbClr val="92BE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p16"/>
          <p:cNvSpPr txBox="1"/>
          <p:nvPr/>
        </p:nvSpPr>
        <p:spPr>
          <a:xfrm>
            <a:off x="628650" y="3830131"/>
            <a:ext cx="2891203" cy="515784"/>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1" i="0" u="none" strike="noStrike" cap="none">
                <a:solidFill>
                  <a:schemeClr val="dk1"/>
                </a:solidFill>
                <a:highlight>
                  <a:srgbClr val="FFFF00"/>
                </a:highlight>
                <a:latin typeface="Arial"/>
                <a:ea typeface="Arial"/>
                <a:cs typeface="Arial"/>
                <a:sym typeface="Arial"/>
              </a:rPr>
              <a:t>WHOLESALES</a:t>
            </a:r>
            <a:endParaRPr sz="1400" b="0" i="0" u="none" strike="noStrike" cap="none">
              <a:solidFill>
                <a:srgbClr val="000000"/>
              </a:solidFill>
              <a:highlight>
                <a:srgbClr val="FFFF00"/>
              </a:highlight>
              <a:latin typeface="Arial"/>
              <a:ea typeface="Arial"/>
              <a:cs typeface="Arial"/>
              <a:sym typeface="Arial"/>
            </a:endParaRPr>
          </a:p>
        </p:txBody>
      </p:sp>
      <p:sp>
        <p:nvSpPr>
          <p:cNvPr id="198" name="Google Shape;198;p16"/>
          <p:cNvSpPr/>
          <p:nvPr/>
        </p:nvSpPr>
        <p:spPr>
          <a:xfrm>
            <a:off x="723900" y="4476423"/>
            <a:ext cx="1374775" cy="1236436"/>
          </a:xfrm>
          <a:prstGeom prst="rect">
            <a:avLst/>
          </a:prstGeom>
          <a:blipFill rotWithShape="1">
            <a:blip r:embed="rId3">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99" name="Google Shape;199;p16"/>
          <p:cNvGrpSpPr/>
          <p:nvPr/>
        </p:nvGrpSpPr>
        <p:grpSpPr>
          <a:xfrm>
            <a:off x="2436935" y="4544736"/>
            <a:ext cx="3671765" cy="1099810"/>
            <a:chOff x="2411535" y="3098854"/>
            <a:chExt cx="3671765" cy="1099810"/>
          </a:xfrm>
        </p:grpSpPr>
        <p:sp>
          <p:nvSpPr>
            <p:cNvPr id="200" name="Google Shape;200;p16"/>
            <p:cNvSpPr txBox="1"/>
            <p:nvPr/>
          </p:nvSpPr>
          <p:spPr>
            <a:xfrm>
              <a:off x="2411535" y="3098854"/>
              <a:ext cx="187960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C0504D"/>
                  </a:solidFill>
                  <a:latin typeface="Helvetica Neue"/>
                  <a:ea typeface="Helvetica Neue"/>
                  <a:cs typeface="Helvetica Neue"/>
                  <a:sym typeface="Helvetica Neue"/>
                </a:rPr>
                <a:t>34 Pound St, Lockport, NY</a:t>
              </a:r>
              <a:endParaRPr sz="1400" b="0" i="0" u="none" strike="noStrike" cap="none">
                <a:solidFill>
                  <a:srgbClr val="000000"/>
                </a:solidFill>
                <a:latin typeface="Arial"/>
                <a:ea typeface="Arial"/>
                <a:cs typeface="Arial"/>
                <a:sym typeface="Arial"/>
              </a:endParaRPr>
            </a:p>
          </p:txBody>
        </p:sp>
        <p:sp>
          <p:nvSpPr>
            <p:cNvPr id="201" name="Google Shape;201;p16"/>
            <p:cNvSpPr txBox="1"/>
            <p:nvPr/>
          </p:nvSpPr>
          <p:spPr>
            <a:xfrm>
              <a:off x="2411535" y="3517954"/>
              <a:ext cx="1766765"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Helvetica Neue"/>
                  <a:ea typeface="Helvetica Neue"/>
                  <a:cs typeface="Helvetica Neue"/>
                  <a:sym typeface="Helvetica Neue"/>
                </a:rPr>
                <a:t>Purchase Price: </a:t>
              </a:r>
              <a:r>
                <a:rPr lang="en-US" sz="1100" b="0" i="0" u="none" strike="noStrike" cap="none">
                  <a:solidFill>
                    <a:srgbClr val="C0504D"/>
                  </a:solidFill>
                  <a:latin typeface="Helvetica Neue"/>
                  <a:ea typeface="Helvetica Neue"/>
                  <a:cs typeface="Helvetica Neue"/>
                  <a:sym typeface="Helvetica Neue"/>
                </a:rPr>
                <a:t>$21,000</a:t>
              </a:r>
              <a:endParaRPr sz="1400" b="0" i="0" u="none" strike="noStrike" cap="none">
                <a:solidFill>
                  <a:srgbClr val="000000"/>
                </a:solidFill>
                <a:latin typeface="Arial"/>
                <a:ea typeface="Arial"/>
                <a:cs typeface="Arial"/>
                <a:sym typeface="Arial"/>
              </a:endParaRPr>
            </a:p>
          </p:txBody>
        </p:sp>
        <p:sp>
          <p:nvSpPr>
            <p:cNvPr id="202" name="Google Shape;202;p16"/>
            <p:cNvSpPr txBox="1"/>
            <p:nvPr/>
          </p:nvSpPr>
          <p:spPr>
            <a:xfrm>
              <a:off x="2411535" y="3937054"/>
              <a:ext cx="1766765"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Helvetica Neue"/>
                  <a:ea typeface="Helvetica Neue"/>
                  <a:cs typeface="Helvetica Neue"/>
                  <a:sym typeface="Helvetica Neue"/>
                </a:rPr>
                <a:t>ARV: </a:t>
              </a:r>
              <a:r>
                <a:rPr lang="en-US" sz="1100" b="0" i="0" u="none" strike="noStrike" cap="none">
                  <a:solidFill>
                    <a:srgbClr val="C0504D"/>
                  </a:solidFill>
                  <a:latin typeface="Helvetica Neue"/>
                  <a:ea typeface="Helvetica Neue"/>
                  <a:cs typeface="Helvetica Neue"/>
                  <a:sym typeface="Helvetica Neue"/>
                </a:rPr>
                <a:t>$65,000</a:t>
              </a:r>
              <a:endParaRPr sz="1400" b="0" i="0" u="none" strike="noStrike" cap="none">
                <a:solidFill>
                  <a:srgbClr val="000000"/>
                </a:solidFill>
                <a:latin typeface="Arial"/>
                <a:ea typeface="Arial"/>
                <a:cs typeface="Arial"/>
                <a:sym typeface="Arial"/>
              </a:endParaRPr>
            </a:p>
          </p:txBody>
        </p:sp>
        <p:sp>
          <p:nvSpPr>
            <p:cNvPr id="203" name="Google Shape;203;p16"/>
            <p:cNvSpPr txBox="1"/>
            <p:nvPr/>
          </p:nvSpPr>
          <p:spPr>
            <a:xfrm>
              <a:off x="4316535" y="3098854"/>
              <a:ext cx="1766765"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Helvetica Neue"/>
                  <a:ea typeface="Helvetica Neue"/>
                  <a:cs typeface="Helvetica Neue"/>
                  <a:sym typeface="Helvetica Neue"/>
                </a:rPr>
                <a:t>Time to Sell: </a:t>
              </a:r>
              <a:r>
                <a:rPr lang="en-US" sz="1100" b="0" i="0" u="none" strike="noStrike" cap="none">
                  <a:solidFill>
                    <a:srgbClr val="C0504D"/>
                  </a:solidFill>
                  <a:latin typeface="Helvetica Neue"/>
                  <a:ea typeface="Helvetica Neue"/>
                  <a:cs typeface="Helvetica Neue"/>
                  <a:sym typeface="Helvetica Neue"/>
                </a:rPr>
                <a:t>30 days</a:t>
              </a:r>
              <a:endParaRPr sz="1400" b="0" i="0" u="none" strike="noStrike" cap="none">
                <a:solidFill>
                  <a:srgbClr val="000000"/>
                </a:solidFill>
                <a:latin typeface="Arial"/>
                <a:ea typeface="Arial"/>
                <a:cs typeface="Arial"/>
                <a:sym typeface="Arial"/>
              </a:endParaRPr>
            </a:p>
          </p:txBody>
        </p:sp>
        <p:sp>
          <p:nvSpPr>
            <p:cNvPr id="204" name="Google Shape;204;p16"/>
            <p:cNvSpPr txBox="1"/>
            <p:nvPr/>
          </p:nvSpPr>
          <p:spPr>
            <a:xfrm>
              <a:off x="4316535" y="3517954"/>
              <a:ext cx="1766765"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Helvetica Neue"/>
                  <a:ea typeface="Helvetica Neue"/>
                  <a:cs typeface="Helvetica Neue"/>
                  <a:sym typeface="Helvetica Neue"/>
                </a:rPr>
                <a:t>Assignment Fee: </a:t>
              </a:r>
              <a:r>
                <a:rPr lang="en-US" sz="1100" b="0" i="0" u="none" strike="noStrike" cap="none">
                  <a:solidFill>
                    <a:srgbClr val="C0504D"/>
                  </a:solidFill>
                  <a:latin typeface="Helvetica Neue"/>
                  <a:ea typeface="Helvetica Neue"/>
                  <a:cs typeface="Helvetica Neue"/>
                  <a:sym typeface="Helvetica Neue"/>
                </a:rPr>
                <a:t>$5,000</a:t>
              </a:r>
              <a:endParaRPr sz="1400" b="0" i="0" u="none" strike="noStrike" cap="none">
                <a:solidFill>
                  <a:srgbClr val="000000"/>
                </a:solidFill>
                <a:latin typeface="Arial"/>
                <a:ea typeface="Arial"/>
                <a:cs typeface="Arial"/>
                <a:sym typeface="Arial"/>
              </a:endParaRPr>
            </a:p>
          </p:txBody>
        </p:sp>
        <p:sp>
          <p:nvSpPr>
            <p:cNvPr id="205" name="Google Shape;205;p16"/>
            <p:cNvSpPr txBox="1"/>
            <p:nvPr/>
          </p:nvSpPr>
          <p:spPr>
            <a:xfrm>
              <a:off x="4316535" y="3937054"/>
              <a:ext cx="1766765"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Helvetica Neue"/>
                  <a:ea typeface="Helvetica Neue"/>
                  <a:cs typeface="Helvetica Neue"/>
                  <a:sym typeface="Helvetica Neue"/>
                </a:rPr>
                <a:t>Buyer Equity: </a:t>
              </a:r>
              <a:r>
                <a:rPr lang="en-US" sz="1100" b="0" i="0" u="none" strike="noStrike" cap="none">
                  <a:solidFill>
                    <a:srgbClr val="C0504D"/>
                  </a:solidFill>
                  <a:latin typeface="Helvetica Neue"/>
                  <a:ea typeface="Helvetica Neue"/>
                  <a:cs typeface="Helvetica Neue"/>
                  <a:sym typeface="Helvetica Neue"/>
                </a:rPr>
                <a:t>$39,000</a:t>
              </a:r>
              <a:endParaRPr sz="1400" b="0" i="0" u="none" strike="noStrike" cap="none">
                <a:solidFill>
                  <a:srgbClr val="000000"/>
                </a:solidFill>
                <a:latin typeface="Arial"/>
                <a:ea typeface="Arial"/>
                <a:cs typeface="Arial"/>
                <a:sym typeface="Arial"/>
              </a:endParaRPr>
            </a:p>
          </p:txBody>
        </p:sp>
      </p:grpSp>
      <p:sp>
        <p:nvSpPr>
          <p:cNvPr id="206" name="Google Shape;206;p16"/>
          <p:cNvSpPr/>
          <p:nvPr/>
        </p:nvSpPr>
        <p:spPr>
          <a:xfrm>
            <a:off x="514350" y="6444390"/>
            <a:ext cx="5867400" cy="1549400"/>
          </a:xfrm>
          <a:prstGeom prst="rect">
            <a:avLst/>
          </a:prstGeom>
          <a:solidFill>
            <a:schemeClr val="lt2"/>
          </a:solidFill>
          <a:ln w="19050" cap="flat" cmpd="sng">
            <a:solidFill>
              <a:srgbClr val="92BE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7" name="Google Shape;207;p16"/>
          <p:cNvSpPr txBox="1"/>
          <p:nvPr/>
        </p:nvSpPr>
        <p:spPr>
          <a:xfrm>
            <a:off x="628650" y="5954578"/>
            <a:ext cx="2891203" cy="515784"/>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1" i="0" u="none" strike="noStrike" cap="none">
                <a:solidFill>
                  <a:schemeClr val="dk1"/>
                </a:solidFill>
                <a:highlight>
                  <a:srgbClr val="FFFF00"/>
                </a:highlight>
                <a:latin typeface="Arial"/>
                <a:ea typeface="Arial"/>
                <a:cs typeface="Arial"/>
                <a:sym typeface="Arial"/>
              </a:rPr>
              <a:t>BRRRRs</a:t>
            </a:r>
            <a:endParaRPr sz="1400" b="0" i="0" u="none" strike="noStrike" cap="none">
              <a:solidFill>
                <a:srgbClr val="000000"/>
              </a:solidFill>
              <a:highlight>
                <a:srgbClr val="FFFF00"/>
              </a:highlight>
              <a:latin typeface="Arial"/>
              <a:ea typeface="Arial"/>
              <a:cs typeface="Arial"/>
              <a:sym typeface="Arial"/>
            </a:endParaRPr>
          </a:p>
        </p:txBody>
      </p:sp>
      <p:sp>
        <p:nvSpPr>
          <p:cNvPr id="208" name="Google Shape;208;p16"/>
          <p:cNvSpPr/>
          <p:nvPr/>
        </p:nvSpPr>
        <p:spPr>
          <a:xfrm>
            <a:off x="723900" y="6600872"/>
            <a:ext cx="1374775" cy="1236436"/>
          </a:xfrm>
          <a:prstGeom prst="rect">
            <a:avLst/>
          </a:prstGeom>
          <a:blipFill rotWithShape="1">
            <a:blip r:embed="rId3">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09" name="Google Shape;209;p16"/>
          <p:cNvGrpSpPr/>
          <p:nvPr/>
        </p:nvGrpSpPr>
        <p:grpSpPr>
          <a:xfrm>
            <a:off x="2449635" y="6669185"/>
            <a:ext cx="3894015" cy="1099810"/>
            <a:chOff x="2449635" y="7108195"/>
            <a:chExt cx="3894015" cy="1099810"/>
          </a:xfrm>
        </p:grpSpPr>
        <p:sp>
          <p:nvSpPr>
            <p:cNvPr id="210" name="Google Shape;210;p16"/>
            <p:cNvSpPr txBox="1"/>
            <p:nvPr/>
          </p:nvSpPr>
          <p:spPr>
            <a:xfrm>
              <a:off x="2449635" y="7108195"/>
              <a:ext cx="1766765"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C0504D"/>
                  </a:solidFill>
                  <a:latin typeface="Helvetica Neue"/>
                  <a:ea typeface="Helvetica Neue"/>
                  <a:cs typeface="Helvetica Neue"/>
                  <a:sym typeface="Helvetica Neue"/>
                </a:rPr>
                <a:t>15 Ilion, Tonawanda, NY</a:t>
              </a:r>
              <a:endParaRPr sz="1400" b="0" i="0" u="none" strike="noStrike" cap="none">
                <a:solidFill>
                  <a:srgbClr val="000000"/>
                </a:solidFill>
                <a:latin typeface="Arial"/>
                <a:ea typeface="Arial"/>
                <a:cs typeface="Arial"/>
                <a:sym typeface="Arial"/>
              </a:endParaRPr>
            </a:p>
          </p:txBody>
        </p:sp>
        <p:sp>
          <p:nvSpPr>
            <p:cNvPr id="211" name="Google Shape;211;p16"/>
            <p:cNvSpPr txBox="1"/>
            <p:nvPr/>
          </p:nvSpPr>
          <p:spPr>
            <a:xfrm>
              <a:off x="2449635" y="7527295"/>
              <a:ext cx="1766765"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Helvetica Neue"/>
                  <a:ea typeface="Helvetica Neue"/>
                  <a:cs typeface="Helvetica Neue"/>
                  <a:sym typeface="Helvetica Neue"/>
                </a:rPr>
                <a:t>Purchase Price: </a:t>
              </a:r>
              <a:r>
                <a:rPr lang="en-US" sz="1100" b="0" i="0" u="none" strike="noStrike" cap="none">
                  <a:solidFill>
                    <a:srgbClr val="C0504D"/>
                  </a:solidFill>
                  <a:latin typeface="Helvetica Neue"/>
                  <a:ea typeface="Helvetica Neue"/>
                  <a:cs typeface="Helvetica Neue"/>
                  <a:sym typeface="Helvetica Neue"/>
                </a:rPr>
                <a:t>$113,700</a:t>
              </a:r>
              <a:endParaRPr sz="1400" b="0" i="0" u="none" strike="noStrike" cap="none">
                <a:solidFill>
                  <a:srgbClr val="000000"/>
                </a:solidFill>
                <a:latin typeface="Arial"/>
                <a:ea typeface="Arial"/>
                <a:cs typeface="Arial"/>
                <a:sym typeface="Arial"/>
              </a:endParaRPr>
            </a:p>
          </p:txBody>
        </p:sp>
        <p:sp>
          <p:nvSpPr>
            <p:cNvPr id="212" name="Google Shape;212;p16"/>
            <p:cNvSpPr txBox="1"/>
            <p:nvPr/>
          </p:nvSpPr>
          <p:spPr>
            <a:xfrm>
              <a:off x="3020280" y="7946395"/>
              <a:ext cx="2439865"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Helvetica Neue"/>
                  <a:ea typeface="Helvetica Neue"/>
                  <a:cs typeface="Helvetica Neue"/>
                  <a:sym typeface="Helvetica Neue"/>
                </a:rPr>
                <a:t>Monthly Net Operating Income: </a:t>
              </a:r>
              <a:r>
                <a:rPr lang="en-US" sz="1100" b="0" i="0" u="none" strike="noStrike" cap="none">
                  <a:solidFill>
                    <a:srgbClr val="C0504D"/>
                  </a:solidFill>
                  <a:latin typeface="Helvetica Neue"/>
                  <a:ea typeface="Helvetica Neue"/>
                  <a:cs typeface="Helvetica Neue"/>
                  <a:sym typeface="Helvetica Neue"/>
                </a:rPr>
                <a:t>$323</a:t>
              </a:r>
              <a:endParaRPr sz="1400" b="0" i="0" u="none" strike="noStrike" cap="none">
                <a:solidFill>
                  <a:srgbClr val="000000"/>
                </a:solidFill>
                <a:latin typeface="Arial"/>
                <a:ea typeface="Arial"/>
                <a:cs typeface="Arial"/>
                <a:sym typeface="Arial"/>
              </a:endParaRPr>
            </a:p>
          </p:txBody>
        </p:sp>
        <p:sp>
          <p:nvSpPr>
            <p:cNvPr id="213" name="Google Shape;213;p16"/>
            <p:cNvSpPr txBox="1"/>
            <p:nvPr/>
          </p:nvSpPr>
          <p:spPr>
            <a:xfrm>
              <a:off x="4354635" y="7108195"/>
              <a:ext cx="1989015"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Helvetica Neue"/>
                  <a:ea typeface="Helvetica Neue"/>
                  <a:cs typeface="Helvetica Neue"/>
                  <a:sym typeface="Helvetica Neue"/>
                </a:rPr>
                <a:t>Time to Complete: </a:t>
              </a:r>
              <a:r>
                <a:rPr lang="en-US" sz="1100" b="0" i="0" u="none" strike="noStrike" cap="none">
                  <a:solidFill>
                    <a:srgbClr val="C0504D"/>
                  </a:solidFill>
                  <a:latin typeface="Helvetica Neue"/>
                  <a:ea typeface="Helvetica Neue"/>
                  <a:cs typeface="Helvetica Neue"/>
                  <a:sym typeface="Helvetica Neue"/>
                </a:rPr>
                <a:t>4 months</a:t>
              </a:r>
              <a:endParaRPr sz="1400" b="0" i="0" u="none" strike="noStrike" cap="none">
                <a:solidFill>
                  <a:srgbClr val="000000"/>
                </a:solidFill>
                <a:latin typeface="Arial"/>
                <a:ea typeface="Arial"/>
                <a:cs typeface="Arial"/>
                <a:sym typeface="Arial"/>
              </a:endParaRPr>
            </a:p>
          </p:txBody>
        </p:sp>
        <p:sp>
          <p:nvSpPr>
            <p:cNvPr id="214" name="Google Shape;214;p16"/>
            <p:cNvSpPr txBox="1"/>
            <p:nvPr/>
          </p:nvSpPr>
          <p:spPr>
            <a:xfrm>
              <a:off x="4354635" y="7527295"/>
              <a:ext cx="1766765"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Helvetica Neue"/>
                  <a:ea typeface="Helvetica Neue"/>
                  <a:cs typeface="Helvetica Neue"/>
                  <a:sym typeface="Helvetica Neue"/>
                </a:rPr>
                <a:t>Repairs: </a:t>
              </a:r>
              <a:r>
                <a:rPr lang="en-US" sz="1100" b="0" i="0" u="none" strike="noStrike" cap="none">
                  <a:solidFill>
                    <a:srgbClr val="C0504D"/>
                  </a:solidFill>
                  <a:latin typeface="Helvetica Neue"/>
                  <a:ea typeface="Helvetica Neue"/>
                  <a:cs typeface="Helvetica Neue"/>
                  <a:sym typeface="Helvetica Neue"/>
                </a:rPr>
                <a:t>$25,300</a:t>
              </a:r>
              <a:endParaRPr sz="1400" b="0" i="0" u="none" strike="noStrike" cap="none">
                <a:solidFill>
                  <a:srgbClr val="000000"/>
                </a:solidFill>
                <a:latin typeface="Arial"/>
                <a:ea typeface="Arial"/>
                <a:cs typeface="Arial"/>
                <a:sym typeface="Arial"/>
              </a:endParaRPr>
            </a:p>
          </p:txBody>
        </p:sp>
      </p:grpSp>
      <p:cxnSp>
        <p:nvCxnSpPr>
          <p:cNvPr id="215" name="Google Shape;215;p16"/>
          <p:cNvCxnSpPr/>
          <p:nvPr/>
        </p:nvCxnSpPr>
        <p:spPr>
          <a:xfrm>
            <a:off x="514350" y="674244"/>
            <a:ext cx="0" cy="904875"/>
          </a:xfrm>
          <a:prstGeom prst="straightConnector1">
            <a:avLst/>
          </a:prstGeom>
          <a:noFill/>
          <a:ln w="28575" cap="flat" cmpd="sng">
            <a:solidFill>
              <a:srgbClr val="92BED4"/>
            </a:solidFill>
            <a:prstDash val="solid"/>
            <a:miter lim="800000"/>
            <a:headEnd type="none" w="sm" len="sm"/>
            <a:tailEnd type="none" w="sm" len="sm"/>
          </a:ln>
        </p:spPr>
      </p:cxnSp>
      <p:sp>
        <p:nvSpPr>
          <p:cNvPr id="216" name="Google Shape;216;p16"/>
          <p:cNvSpPr txBox="1"/>
          <p:nvPr/>
        </p:nvSpPr>
        <p:spPr>
          <a:xfrm>
            <a:off x="561975" y="670369"/>
            <a:ext cx="6172200" cy="9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a:solidFill>
                  <a:schemeClr val="dk1"/>
                </a:solidFill>
              </a:rPr>
              <a:t>Our Track Record &amp; Method</a:t>
            </a:r>
            <a:endParaRPr sz="1050" b="0" i="0" u="none" strike="noStrike" cap="none">
              <a:solidFill>
                <a:schemeClr val="dk1"/>
              </a:solidFill>
              <a:latin typeface="Arial"/>
              <a:ea typeface="Arial"/>
              <a:cs typeface="Arial"/>
              <a:sym typeface="Arial"/>
            </a:endParaRPr>
          </a:p>
        </p:txBody>
      </p:sp>
      <p:sp>
        <p:nvSpPr>
          <p:cNvPr id="217" name="Google Shape;217;p16"/>
          <p:cNvSpPr txBox="1"/>
          <p:nvPr/>
        </p:nvSpPr>
        <p:spPr>
          <a:xfrm>
            <a:off x="-4635" y="812356"/>
            <a:ext cx="659542" cy="6286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chemeClr val="dk1"/>
                </a:solidFill>
                <a:latin typeface="Helvetica Neue"/>
                <a:ea typeface="Helvetica Neue"/>
                <a:cs typeface="Helvetica Neue"/>
                <a:sym typeface="Helvetica Neue"/>
              </a:rPr>
              <a:t>06</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1522f2e56ff_0_12"/>
          <p:cNvSpPr txBox="1"/>
          <p:nvPr/>
        </p:nvSpPr>
        <p:spPr>
          <a:xfrm>
            <a:off x="363416" y="132615"/>
            <a:ext cx="1735200" cy="296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900"/>
              <a:buFont typeface="Arial"/>
              <a:buNone/>
            </a:pPr>
            <a:r>
              <a:rPr lang="en-US" sz="900" b="0" i="0" u="none" strike="noStrike" cap="none">
                <a:solidFill>
                  <a:schemeClr val="lt1"/>
                </a:solidFill>
                <a:latin typeface="Arial"/>
                <a:ea typeface="Arial"/>
                <a:cs typeface="Arial"/>
                <a:sym typeface="Arial"/>
              </a:rPr>
              <a:t>Section 2: </a:t>
            </a:r>
            <a:r>
              <a:rPr lang="en-US" sz="900">
                <a:solidFill>
                  <a:schemeClr val="lt1"/>
                </a:solidFill>
              </a:rPr>
              <a:t>Our Track Record</a:t>
            </a:r>
            <a:endParaRPr sz="1400" b="0" i="0" u="none" strike="noStrike" cap="none">
              <a:solidFill>
                <a:srgbClr val="000000"/>
              </a:solidFill>
              <a:latin typeface="Arial"/>
              <a:ea typeface="Arial"/>
              <a:cs typeface="Arial"/>
              <a:sym typeface="Arial"/>
            </a:endParaRPr>
          </a:p>
        </p:txBody>
      </p:sp>
      <p:sp>
        <p:nvSpPr>
          <p:cNvPr id="223" name="Google Shape;223;g1522f2e56ff_0_12"/>
          <p:cNvSpPr/>
          <p:nvPr/>
        </p:nvSpPr>
        <p:spPr>
          <a:xfrm>
            <a:off x="514350" y="2195494"/>
            <a:ext cx="5867400" cy="1549500"/>
          </a:xfrm>
          <a:prstGeom prst="rect">
            <a:avLst/>
          </a:prstGeom>
          <a:solidFill>
            <a:schemeClr val="lt2"/>
          </a:solidFill>
          <a:ln w="19050" cap="flat" cmpd="sng">
            <a:solidFill>
              <a:srgbClr val="92BE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ato"/>
              <a:ea typeface="Lato"/>
              <a:cs typeface="Lato"/>
              <a:sym typeface="Lato"/>
            </a:endParaRPr>
          </a:p>
        </p:txBody>
      </p:sp>
      <p:sp>
        <p:nvSpPr>
          <p:cNvPr id="224" name="Google Shape;224;g1522f2e56ff_0_12"/>
          <p:cNvSpPr/>
          <p:nvPr/>
        </p:nvSpPr>
        <p:spPr>
          <a:xfrm>
            <a:off x="723900" y="2373868"/>
            <a:ext cx="1374900" cy="1236300"/>
          </a:xfrm>
          <a:prstGeom prst="rect">
            <a:avLst/>
          </a:prstGeom>
          <a:blipFill rotWithShape="1">
            <a:blip r:embed="rId3">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5" name="Google Shape;225;g1522f2e56ff_0_12"/>
          <p:cNvSpPr txBox="1"/>
          <p:nvPr/>
        </p:nvSpPr>
        <p:spPr>
          <a:xfrm>
            <a:off x="628700" y="1560397"/>
            <a:ext cx="2891100" cy="5157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1" i="0" u="none" strike="noStrike" cap="none">
                <a:solidFill>
                  <a:schemeClr val="dk1"/>
                </a:solidFill>
                <a:highlight>
                  <a:srgbClr val="FFFF00"/>
                </a:highlight>
                <a:latin typeface="Arial"/>
                <a:ea typeface="Arial"/>
                <a:cs typeface="Arial"/>
                <a:sym typeface="Arial"/>
              </a:rPr>
              <a:t>FLIPS</a:t>
            </a:r>
            <a:endParaRPr sz="1400" b="0" i="0" u="none" strike="noStrike" cap="none">
              <a:solidFill>
                <a:srgbClr val="000000"/>
              </a:solidFill>
              <a:highlight>
                <a:srgbClr val="FFFF00"/>
              </a:highlight>
              <a:latin typeface="Arial"/>
              <a:ea typeface="Arial"/>
              <a:cs typeface="Arial"/>
              <a:sym typeface="Arial"/>
            </a:endParaRPr>
          </a:p>
        </p:txBody>
      </p:sp>
      <p:grpSp>
        <p:nvGrpSpPr>
          <p:cNvPr id="226" name="Google Shape;226;g1522f2e56ff_0_12"/>
          <p:cNvGrpSpPr/>
          <p:nvPr/>
        </p:nvGrpSpPr>
        <p:grpSpPr>
          <a:xfrm>
            <a:off x="2411535" y="2420289"/>
            <a:ext cx="3970200" cy="1099800"/>
            <a:chOff x="2411535" y="3098854"/>
            <a:chExt cx="3970200" cy="1099800"/>
          </a:xfrm>
        </p:grpSpPr>
        <p:sp>
          <p:nvSpPr>
            <p:cNvPr id="227" name="Google Shape;227;g1522f2e56ff_0_12"/>
            <p:cNvSpPr txBox="1"/>
            <p:nvPr/>
          </p:nvSpPr>
          <p:spPr>
            <a:xfrm>
              <a:off x="2411535" y="3098854"/>
              <a:ext cx="17667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C0504D"/>
                  </a:solidFill>
                  <a:latin typeface="Helvetica Neue"/>
                  <a:ea typeface="Helvetica Neue"/>
                  <a:cs typeface="Helvetica Neue"/>
                  <a:sym typeface="Helvetica Neue"/>
                </a:rPr>
                <a:t>106 E Morris, Buffalo, NY</a:t>
              </a:r>
              <a:endParaRPr sz="1400" b="0" i="0" u="none" strike="noStrike" cap="none">
                <a:solidFill>
                  <a:srgbClr val="000000"/>
                </a:solidFill>
                <a:latin typeface="Arial"/>
                <a:ea typeface="Arial"/>
                <a:cs typeface="Arial"/>
                <a:sym typeface="Arial"/>
              </a:endParaRPr>
            </a:p>
          </p:txBody>
        </p:sp>
        <p:sp>
          <p:nvSpPr>
            <p:cNvPr id="228" name="Google Shape;228;g1522f2e56ff_0_12"/>
            <p:cNvSpPr txBox="1"/>
            <p:nvPr/>
          </p:nvSpPr>
          <p:spPr>
            <a:xfrm>
              <a:off x="2411535" y="3517954"/>
              <a:ext cx="17667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Helvetica Neue"/>
                  <a:ea typeface="Helvetica Neue"/>
                  <a:cs typeface="Helvetica Neue"/>
                  <a:sym typeface="Helvetica Neue"/>
                </a:rPr>
                <a:t>Purchase Price</a:t>
              </a:r>
              <a:r>
                <a:rPr lang="en-US" sz="1100" b="1" i="0" u="none" strike="noStrike" cap="none">
                  <a:solidFill>
                    <a:srgbClr val="C0504D"/>
                  </a:solidFill>
                  <a:latin typeface="Helvetica Neue"/>
                  <a:ea typeface="Helvetica Neue"/>
                  <a:cs typeface="Helvetica Neue"/>
                  <a:sym typeface="Helvetica Neue"/>
                </a:rPr>
                <a:t>: </a:t>
              </a:r>
              <a:r>
                <a:rPr lang="en-US" sz="1100" b="0" i="0" u="none" strike="noStrike" cap="none">
                  <a:solidFill>
                    <a:srgbClr val="C0504D"/>
                  </a:solidFill>
                  <a:latin typeface="Helvetica Neue"/>
                  <a:ea typeface="Helvetica Neue"/>
                  <a:cs typeface="Helvetica Neue"/>
                  <a:sym typeface="Helvetica Neue"/>
                </a:rPr>
                <a:t>$150,000</a:t>
              </a:r>
              <a:endParaRPr sz="1400" b="0" i="0" u="none" strike="noStrike" cap="none">
                <a:solidFill>
                  <a:srgbClr val="000000"/>
                </a:solidFill>
                <a:latin typeface="Arial"/>
                <a:ea typeface="Arial"/>
                <a:cs typeface="Arial"/>
                <a:sym typeface="Arial"/>
              </a:endParaRPr>
            </a:p>
          </p:txBody>
        </p:sp>
        <p:sp>
          <p:nvSpPr>
            <p:cNvPr id="229" name="Google Shape;229;g1522f2e56ff_0_12"/>
            <p:cNvSpPr txBox="1"/>
            <p:nvPr/>
          </p:nvSpPr>
          <p:spPr>
            <a:xfrm>
              <a:off x="2411535" y="3937054"/>
              <a:ext cx="1766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Helvetica Neue"/>
                  <a:ea typeface="Helvetica Neue"/>
                  <a:cs typeface="Helvetica Neue"/>
                  <a:sym typeface="Helvetica Neue"/>
                </a:rPr>
                <a:t>Sale Price: </a:t>
              </a:r>
              <a:r>
                <a:rPr lang="en-US" sz="1100" b="0" i="0" u="none" strike="noStrike" cap="none">
                  <a:solidFill>
                    <a:srgbClr val="C0504D"/>
                  </a:solidFill>
                  <a:latin typeface="Helvetica Neue"/>
                  <a:ea typeface="Helvetica Neue"/>
                  <a:cs typeface="Helvetica Neue"/>
                  <a:sym typeface="Helvetica Neue"/>
                </a:rPr>
                <a:t>$217,000</a:t>
              </a:r>
              <a:endParaRPr sz="1400" b="0" i="0" u="none" strike="noStrike" cap="none">
                <a:solidFill>
                  <a:srgbClr val="000000"/>
                </a:solidFill>
                <a:latin typeface="Arial"/>
                <a:ea typeface="Arial"/>
                <a:cs typeface="Arial"/>
                <a:sym typeface="Arial"/>
              </a:endParaRPr>
            </a:p>
          </p:txBody>
        </p:sp>
        <p:sp>
          <p:nvSpPr>
            <p:cNvPr id="230" name="Google Shape;230;g1522f2e56ff_0_12"/>
            <p:cNvSpPr txBox="1"/>
            <p:nvPr/>
          </p:nvSpPr>
          <p:spPr>
            <a:xfrm>
              <a:off x="4316535" y="3098854"/>
              <a:ext cx="20652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Helvetica Neue"/>
                  <a:ea typeface="Helvetica Neue"/>
                  <a:cs typeface="Helvetica Neue"/>
                  <a:sym typeface="Helvetica Neue"/>
                </a:rPr>
                <a:t>Time to Complete: </a:t>
              </a:r>
              <a:r>
                <a:rPr lang="en-US" sz="1100" b="0" i="0" u="none" strike="noStrike" cap="none">
                  <a:solidFill>
                    <a:srgbClr val="C0504D"/>
                  </a:solidFill>
                  <a:latin typeface="Helvetica Neue"/>
                  <a:ea typeface="Helvetica Neue"/>
                  <a:cs typeface="Helvetica Neue"/>
                  <a:sym typeface="Helvetica Neue"/>
                </a:rPr>
                <a:t>9 months</a:t>
              </a:r>
              <a:endParaRPr sz="1400" b="0" i="0" u="none" strike="noStrike" cap="none">
                <a:solidFill>
                  <a:srgbClr val="000000"/>
                </a:solidFill>
                <a:latin typeface="Arial"/>
                <a:ea typeface="Arial"/>
                <a:cs typeface="Arial"/>
                <a:sym typeface="Arial"/>
              </a:endParaRPr>
            </a:p>
          </p:txBody>
        </p:sp>
        <p:sp>
          <p:nvSpPr>
            <p:cNvPr id="231" name="Google Shape;231;g1522f2e56ff_0_12"/>
            <p:cNvSpPr txBox="1"/>
            <p:nvPr/>
          </p:nvSpPr>
          <p:spPr>
            <a:xfrm>
              <a:off x="4316535" y="3517954"/>
              <a:ext cx="1766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Helvetica Neue"/>
                  <a:ea typeface="Helvetica Neue"/>
                  <a:cs typeface="Helvetica Neue"/>
                  <a:sym typeface="Helvetica Neue"/>
                </a:rPr>
                <a:t>Repairs: </a:t>
              </a:r>
              <a:r>
                <a:rPr lang="en-US" sz="1100" b="0" i="0" u="none" strike="noStrike" cap="none">
                  <a:solidFill>
                    <a:srgbClr val="C0504D"/>
                  </a:solidFill>
                  <a:latin typeface="Helvetica Neue"/>
                  <a:ea typeface="Helvetica Neue"/>
                  <a:cs typeface="Helvetica Neue"/>
                  <a:sym typeface="Helvetica Neue"/>
                </a:rPr>
                <a:t>$40,000</a:t>
              </a:r>
              <a:endParaRPr sz="1400" b="0" i="0" u="none" strike="noStrike" cap="none">
                <a:solidFill>
                  <a:srgbClr val="000000"/>
                </a:solidFill>
                <a:latin typeface="Arial"/>
                <a:ea typeface="Arial"/>
                <a:cs typeface="Arial"/>
                <a:sym typeface="Arial"/>
              </a:endParaRPr>
            </a:p>
          </p:txBody>
        </p:sp>
        <p:sp>
          <p:nvSpPr>
            <p:cNvPr id="232" name="Google Shape;232;g1522f2e56ff_0_12"/>
            <p:cNvSpPr txBox="1"/>
            <p:nvPr/>
          </p:nvSpPr>
          <p:spPr>
            <a:xfrm>
              <a:off x="4316535" y="3937054"/>
              <a:ext cx="1766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Helvetica Neue"/>
                  <a:ea typeface="Helvetica Neue"/>
                  <a:cs typeface="Helvetica Neue"/>
                  <a:sym typeface="Helvetica Neue"/>
                </a:rPr>
                <a:t>Net Profit: </a:t>
              </a:r>
              <a:r>
                <a:rPr lang="en-US" sz="1100" b="0" i="0" u="none" strike="noStrike" cap="none">
                  <a:solidFill>
                    <a:srgbClr val="C0504D"/>
                  </a:solidFill>
                  <a:latin typeface="Helvetica Neue"/>
                  <a:ea typeface="Helvetica Neue"/>
                  <a:cs typeface="Helvetica Neue"/>
                  <a:sym typeface="Helvetica Neue"/>
                </a:rPr>
                <a:t>$27,000</a:t>
              </a:r>
              <a:endParaRPr sz="1400" b="0" i="0" u="none" strike="noStrike" cap="none">
                <a:solidFill>
                  <a:srgbClr val="000000"/>
                </a:solidFill>
                <a:latin typeface="Arial"/>
                <a:ea typeface="Arial"/>
                <a:cs typeface="Arial"/>
                <a:sym typeface="Arial"/>
              </a:endParaRPr>
            </a:p>
          </p:txBody>
        </p:sp>
      </p:grpSp>
      <p:sp>
        <p:nvSpPr>
          <p:cNvPr id="233" name="Google Shape;233;g1522f2e56ff_0_12"/>
          <p:cNvSpPr/>
          <p:nvPr/>
        </p:nvSpPr>
        <p:spPr>
          <a:xfrm>
            <a:off x="514350" y="4319941"/>
            <a:ext cx="5867400" cy="1549500"/>
          </a:xfrm>
          <a:prstGeom prst="rect">
            <a:avLst/>
          </a:prstGeom>
          <a:solidFill>
            <a:schemeClr val="lt2"/>
          </a:solidFill>
          <a:ln w="19050" cap="flat" cmpd="sng">
            <a:solidFill>
              <a:srgbClr val="92BE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4" name="Google Shape;234;g1522f2e56ff_0_12"/>
          <p:cNvSpPr txBox="1"/>
          <p:nvPr/>
        </p:nvSpPr>
        <p:spPr>
          <a:xfrm>
            <a:off x="628650" y="3830131"/>
            <a:ext cx="2891100" cy="5157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1" i="0" u="none" strike="noStrike" cap="none">
                <a:solidFill>
                  <a:schemeClr val="dk1"/>
                </a:solidFill>
                <a:highlight>
                  <a:srgbClr val="FFFF00"/>
                </a:highlight>
                <a:latin typeface="Arial"/>
                <a:ea typeface="Arial"/>
                <a:cs typeface="Arial"/>
                <a:sym typeface="Arial"/>
              </a:rPr>
              <a:t>WHOLESALES</a:t>
            </a:r>
            <a:endParaRPr sz="1400" b="0" i="0" u="none" strike="noStrike" cap="none">
              <a:solidFill>
                <a:srgbClr val="000000"/>
              </a:solidFill>
              <a:highlight>
                <a:srgbClr val="FFFF00"/>
              </a:highlight>
              <a:latin typeface="Arial"/>
              <a:ea typeface="Arial"/>
              <a:cs typeface="Arial"/>
              <a:sym typeface="Arial"/>
            </a:endParaRPr>
          </a:p>
        </p:txBody>
      </p:sp>
      <p:sp>
        <p:nvSpPr>
          <p:cNvPr id="235" name="Google Shape;235;g1522f2e56ff_0_12"/>
          <p:cNvSpPr/>
          <p:nvPr/>
        </p:nvSpPr>
        <p:spPr>
          <a:xfrm>
            <a:off x="723900" y="4476423"/>
            <a:ext cx="1374900" cy="1236300"/>
          </a:xfrm>
          <a:prstGeom prst="rect">
            <a:avLst/>
          </a:prstGeom>
          <a:blipFill rotWithShape="1">
            <a:blip r:embed="rId3">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36" name="Google Shape;236;g1522f2e56ff_0_12"/>
          <p:cNvGrpSpPr/>
          <p:nvPr/>
        </p:nvGrpSpPr>
        <p:grpSpPr>
          <a:xfrm>
            <a:off x="2436935" y="4544736"/>
            <a:ext cx="3671700" cy="1099800"/>
            <a:chOff x="2411535" y="3098854"/>
            <a:chExt cx="3671700" cy="1099800"/>
          </a:xfrm>
        </p:grpSpPr>
        <p:sp>
          <p:nvSpPr>
            <p:cNvPr id="237" name="Google Shape;237;g1522f2e56ff_0_12"/>
            <p:cNvSpPr txBox="1"/>
            <p:nvPr/>
          </p:nvSpPr>
          <p:spPr>
            <a:xfrm>
              <a:off x="2411535" y="3098854"/>
              <a:ext cx="18795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C0504D"/>
                  </a:solidFill>
                  <a:latin typeface="Helvetica Neue"/>
                  <a:ea typeface="Helvetica Neue"/>
                  <a:cs typeface="Helvetica Neue"/>
                  <a:sym typeface="Helvetica Neue"/>
                </a:rPr>
                <a:t>34 Pound St, Lockport, NY</a:t>
              </a:r>
              <a:endParaRPr sz="1400" b="0" i="0" u="none" strike="noStrike" cap="none">
                <a:solidFill>
                  <a:srgbClr val="000000"/>
                </a:solidFill>
                <a:latin typeface="Arial"/>
                <a:ea typeface="Arial"/>
                <a:cs typeface="Arial"/>
                <a:sym typeface="Arial"/>
              </a:endParaRPr>
            </a:p>
          </p:txBody>
        </p:sp>
        <p:sp>
          <p:nvSpPr>
            <p:cNvPr id="238" name="Google Shape;238;g1522f2e56ff_0_12"/>
            <p:cNvSpPr txBox="1"/>
            <p:nvPr/>
          </p:nvSpPr>
          <p:spPr>
            <a:xfrm>
              <a:off x="2411535" y="3517954"/>
              <a:ext cx="17667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Helvetica Neue"/>
                  <a:ea typeface="Helvetica Neue"/>
                  <a:cs typeface="Helvetica Neue"/>
                  <a:sym typeface="Helvetica Neue"/>
                </a:rPr>
                <a:t>Purchase Price: </a:t>
              </a:r>
              <a:r>
                <a:rPr lang="en-US" sz="1100" b="0" i="0" u="none" strike="noStrike" cap="none">
                  <a:solidFill>
                    <a:srgbClr val="C0504D"/>
                  </a:solidFill>
                  <a:latin typeface="Helvetica Neue"/>
                  <a:ea typeface="Helvetica Neue"/>
                  <a:cs typeface="Helvetica Neue"/>
                  <a:sym typeface="Helvetica Neue"/>
                </a:rPr>
                <a:t>$21,000</a:t>
              </a:r>
              <a:endParaRPr sz="1400" b="0" i="0" u="none" strike="noStrike" cap="none">
                <a:solidFill>
                  <a:srgbClr val="000000"/>
                </a:solidFill>
                <a:latin typeface="Arial"/>
                <a:ea typeface="Arial"/>
                <a:cs typeface="Arial"/>
                <a:sym typeface="Arial"/>
              </a:endParaRPr>
            </a:p>
          </p:txBody>
        </p:sp>
        <p:sp>
          <p:nvSpPr>
            <p:cNvPr id="239" name="Google Shape;239;g1522f2e56ff_0_12"/>
            <p:cNvSpPr txBox="1"/>
            <p:nvPr/>
          </p:nvSpPr>
          <p:spPr>
            <a:xfrm>
              <a:off x="2411535" y="3937054"/>
              <a:ext cx="1766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Helvetica Neue"/>
                  <a:ea typeface="Helvetica Neue"/>
                  <a:cs typeface="Helvetica Neue"/>
                  <a:sym typeface="Helvetica Neue"/>
                </a:rPr>
                <a:t>ARV: </a:t>
              </a:r>
              <a:r>
                <a:rPr lang="en-US" sz="1100" b="0" i="0" u="none" strike="noStrike" cap="none">
                  <a:solidFill>
                    <a:srgbClr val="C0504D"/>
                  </a:solidFill>
                  <a:latin typeface="Helvetica Neue"/>
                  <a:ea typeface="Helvetica Neue"/>
                  <a:cs typeface="Helvetica Neue"/>
                  <a:sym typeface="Helvetica Neue"/>
                </a:rPr>
                <a:t>$65,000</a:t>
              </a:r>
              <a:endParaRPr sz="1400" b="0" i="0" u="none" strike="noStrike" cap="none">
                <a:solidFill>
                  <a:srgbClr val="000000"/>
                </a:solidFill>
                <a:latin typeface="Arial"/>
                <a:ea typeface="Arial"/>
                <a:cs typeface="Arial"/>
                <a:sym typeface="Arial"/>
              </a:endParaRPr>
            </a:p>
          </p:txBody>
        </p:sp>
        <p:sp>
          <p:nvSpPr>
            <p:cNvPr id="240" name="Google Shape;240;g1522f2e56ff_0_12"/>
            <p:cNvSpPr txBox="1"/>
            <p:nvPr/>
          </p:nvSpPr>
          <p:spPr>
            <a:xfrm>
              <a:off x="4316535" y="3098854"/>
              <a:ext cx="1766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Helvetica Neue"/>
                  <a:ea typeface="Helvetica Neue"/>
                  <a:cs typeface="Helvetica Neue"/>
                  <a:sym typeface="Helvetica Neue"/>
                </a:rPr>
                <a:t>Time to Sell: </a:t>
              </a:r>
              <a:r>
                <a:rPr lang="en-US" sz="1100" b="0" i="0" u="none" strike="noStrike" cap="none">
                  <a:solidFill>
                    <a:srgbClr val="C0504D"/>
                  </a:solidFill>
                  <a:latin typeface="Helvetica Neue"/>
                  <a:ea typeface="Helvetica Neue"/>
                  <a:cs typeface="Helvetica Neue"/>
                  <a:sym typeface="Helvetica Neue"/>
                </a:rPr>
                <a:t>30 days</a:t>
              </a:r>
              <a:endParaRPr sz="1400" b="0" i="0" u="none" strike="noStrike" cap="none">
                <a:solidFill>
                  <a:srgbClr val="000000"/>
                </a:solidFill>
                <a:latin typeface="Arial"/>
                <a:ea typeface="Arial"/>
                <a:cs typeface="Arial"/>
                <a:sym typeface="Arial"/>
              </a:endParaRPr>
            </a:p>
          </p:txBody>
        </p:sp>
        <p:sp>
          <p:nvSpPr>
            <p:cNvPr id="241" name="Google Shape;241;g1522f2e56ff_0_12"/>
            <p:cNvSpPr txBox="1"/>
            <p:nvPr/>
          </p:nvSpPr>
          <p:spPr>
            <a:xfrm>
              <a:off x="4316535" y="3517954"/>
              <a:ext cx="17667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Helvetica Neue"/>
                  <a:ea typeface="Helvetica Neue"/>
                  <a:cs typeface="Helvetica Neue"/>
                  <a:sym typeface="Helvetica Neue"/>
                </a:rPr>
                <a:t>Assignment Fee: </a:t>
              </a:r>
              <a:r>
                <a:rPr lang="en-US" sz="1100" b="0" i="0" u="none" strike="noStrike" cap="none">
                  <a:solidFill>
                    <a:srgbClr val="C0504D"/>
                  </a:solidFill>
                  <a:latin typeface="Helvetica Neue"/>
                  <a:ea typeface="Helvetica Neue"/>
                  <a:cs typeface="Helvetica Neue"/>
                  <a:sym typeface="Helvetica Neue"/>
                </a:rPr>
                <a:t>$5,000</a:t>
              </a:r>
              <a:endParaRPr sz="1400" b="0" i="0" u="none" strike="noStrike" cap="none">
                <a:solidFill>
                  <a:srgbClr val="000000"/>
                </a:solidFill>
                <a:latin typeface="Arial"/>
                <a:ea typeface="Arial"/>
                <a:cs typeface="Arial"/>
                <a:sym typeface="Arial"/>
              </a:endParaRPr>
            </a:p>
          </p:txBody>
        </p:sp>
        <p:sp>
          <p:nvSpPr>
            <p:cNvPr id="242" name="Google Shape;242;g1522f2e56ff_0_12"/>
            <p:cNvSpPr txBox="1"/>
            <p:nvPr/>
          </p:nvSpPr>
          <p:spPr>
            <a:xfrm>
              <a:off x="4316535" y="3937054"/>
              <a:ext cx="1766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Helvetica Neue"/>
                  <a:ea typeface="Helvetica Neue"/>
                  <a:cs typeface="Helvetica Neue"/>
                  <a:sym typeface="Helvetica Neue"/>
                </a:rPr>
                <a:t>Buyer Equity: </a:t>
              </a:r>
              <a:r>
                <a:rPr lang="en-US" sz="1100" b="0" i="0" u="none" strike="noStrike" cap="none">
                  <a:solidFill>
                    <a:srgbClr val="C0504D"/>
                  </a:solidFill>
                  <a:latin typeface="Helvetica Neue"/>
                  <a:ea typeface="Helvetica Neue"/>
                  <a:cs typeface="Helvetica Neue"/>
                  <a:sym typeface="Helvetica Neue"/>
                </a:rPr>
                <a:t>$39,000</a:t>
              </a:r>
              <a:endParaRPr sz="1400" b="0" i="0" u="none" strike="noStrike" cap="none">
                <a:solidFill>
                  <a:srgbClr val="000000"/>
                </a:solidFill>
                <a:latin typeface="Arial"/>
                <a:ea typeface="Arial"/>
                <a:cs typeface="Arial"/>
                <a:sym typeface="Arial"/>
              </a:endParaRPr>
            </a:p>
          </p:txBody>
        </p:sp>
      </p:grpSp>
      <p:sp>
        <p:nvSpPr>
          <p:cNvPr id="243" name="Google Shape;243;g1522f2e56ff_0_12"/>
          <p:cNvSpPr/>
          <p:nvPr/>
        </p:nvSpPr>
        <p:spPr>
          <a:xfrm>
            <a:off x="514350" y="6444390"/>
            <a:ext cx="5867400" cy="1549500"/>
          </a:xfrm>
          <a:prstGeom prst="rect">
            <a:avLst/>
          </a:prstGeom>
          <a:solidFill>
            <a:schemeClr val="lt2"/>
          </a:solidFill>
          <a:ln w="19050" cap="flat" cmpd="sng">
            <a:solidFill>
              <a:srgbClr val="92BE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4" name="Google Shape;244;g1522f2e56ff_0_12"/>
          <p:cNvSpPr txBox="1"/>
          <p:nvPr/>
        </p:nvSpPr>
        <p:spPr>
          <a:xfrm>
            <a:off x="628650" y="5954578"/>
            <a:ext cx="2891100" cy="5157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1" i="0" u="none" strike="noStrike" cap="none">
                <a:solidFill>
                  <a:schemeClr val="dk1"/>
                </a:solidFill>
                <a:highlight>
                  <a:srgbClr val="FFFF00"/>
                </a:highlight>
                <a:latin typeface="Arial"/>
                <a:ea typeface="Arial"/>
                <a:cs typeface="Arial"/>
                <a:sym typeface="Arial"/>
              </a:rPr>
              <a:t>BRRRRs</a:t>
            </a:r>
            <a:endParaRPr sz="1400" b="0" i="0" u="none" strike="noStrike" cap="none">
              <a:solidFill>
                <a:srgbClr val="000000"/>
              </a:solidFill>
              <a:highlight>
                <a:srgbClr val="FFFF00"/>
              </a:highlight>
              <a:latin typeface="Arial"/>
              <a:ea typeface="Arial"/>
              <a:cs typeface="Arial"/>
              <a:sym typeface="Arial"/>
            </a:endParaRPr>
          </a:p>
        </p:txBody>
      </p:sp>
      <p:sp>
        <p:nvSpPr>
          <p:cNvPr id="245" name="Google Shape;245;g1522f2e56ff_0_12"/>
          <p:cNvSpPr/>
          <p:nvPr/>
        </p:nvSpPr>
        <p:spPr>
          <a:xfrm>
            <a:off x="723900" y="6600872"/>
            <a:ext cx="1374900" cy="1236300"/>
          </a:xfrm>
          <a:prstGeom prst="rect">
            <a:avLst/>
          </a:prstGeom>
          <a:blipFill rotWithShape="1">
            <a:blip r:embed="rId3">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46" name="Google Shape;246;g1522f2e56ff_0_12"/>
          <p:cNvGrpSpPr/>
          <p:nvPr/>
        </p:nvGrpSpPr>
        <p:grpSpPr>
          <a:xfrm>
            <a:off x="2449635" y="6669185"/>
            <a:ext cx="3894000" cy="1269000"/>
            <a:chOff x="2449635" y="7108195"/>
            <a:chExt cx="3894000" cy="1269000"/>
          </a:xfrm>
        </p:grpSpPr>
        <p:sp>
          <p:nvSpPr>
            <p:cNvPr id="247" name="Google Shape;247;g1522f2e56ff_0_12"/>
            <p:cNvSpPr txBox="1"/>
            <p:nvPr/>
          </p:nvSpPr>
          <p:spPr>
            <a:xfrm>
              <a:off x="2449635" y="7108195"/>
              <a:ext cx="17667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C0504D"/>
                  </a:solidFill>
                  <a:latin typeface="Helvetica Neue"/>
                  <a:ea typeface="Helvetica Neue"/>
                  <a:cs typeface="Helvetica Neue"/>
                  <a:sym typeface="Helvetica Neue"/>
                </a:rPr>
                <a:t>15 Ilion, Tonawanda, NY</a:t>
              </a:r>
              <a:endParaRPr sz="1400" b="0" i="0" u="none" strike="noStrike" cap="none">
                <a:solidFill>
                  <a:srgbClr val="000000"/>
                </a:solidFill>
                <a:latin typeface="Arial"/>
                <a:ea typeface="Arial"/>
                <a:cs typeface="Arial"/>
                <a:sym typeface="Arial"/>
              </a:endParaRPr>
            </a:p>
          </p:txBody>
        </p:sp>
        <p:sp>
          <p:nvSpPr>
            <p:cNvPr id="248" name="Google Shape;248;g1522f2e56ff_0_12"/>
            <p:cNvSpPr txBox="1"/>
            <p:nvPr/>
          </p:nvSpPr>
          <p:spPr>
            <a:xfrm>
              <a:off x="2449635" y="7527295"/>
              <a:ext cx="17667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Helvetica Neue"/>
                  <a:ea typeface="Helvetica Neue"/>
                  <a:cs typeface="Helvetica Neue"/>
                  <a:sym typeface="Helvetica Neue"/>
                </a:rPr>
                <a:t>Purchase Price: </a:t>
              </a:r>
              <a:r>
                <a:rPr lang="en-US" sz="1100" b="0" i="0" u="none" strike="noStrike" cap="none">
                  <a:solidFill>
                    <a:srgbClr val="C0504D"/>
                  </a:solidFill>
                  <a:latin typeface="Helvetica Neue"/>
                  <a:ea typeface="Helvetica Neue"/>
                  <a:cs typeface="Helvetica Neue"/>
                  <a:sym typeface="Helvetica Neue"/>
                </a:rPr>
                <a:t>$113,700</a:t>
              </a:r>
              <a:endParaRPr sz="1400" b="0" i="0" u="none" strike="noStrike" cap="none">
                <a:solidFill>
                  <a:srgbClr val="000000"/>
                </a:solidFill>
                <a:latin typeface="Arial"/>
                <a:ea typeface="Arial"/>
                <a:cs typeface="Arial"/>
                <a:sym typeface="Arial"/>
              </a:endParaRPr>
            </a:p>
          </p:txBody>
        </p:sp>
        <p:sp>
          <p:nvSpPr>
            <p:cNvPr id="249" name="Google Shape;249;g1522f2e56ff_0_12"/>
            <p:cNvSpPr txBox="1"/>
            <p:nvPr/>
          </p:nvSpPr>
          <p:spPr>
            <a:xfrm>
              <a:off x="3020280" y="7946395"/>
              <a:ext cx="24399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Helvetica Neue"/>
                  <a:ea typeface="Helvetica Neue"/>
                  <a:cs typeface="Helvetica Neue"/>
                  <a:sym typeface="Helvetica Neue"/>
                </a:rPr>
                <a:t>Monthly Net Operating Income: </a:t>
              </a:r>
              <a:r>
                <a:rPr lang="en-US" sz="1100" b="0" i="0" u="none" strike="noStrike" cap="none">
                  <a:solidFill>
                    <a:srgbClr val="C0504D"/>
                  </a:solidFill>
                  <a:latin typeface="Helvetica Neue"/>
                  <a:ea typeface="Helvetica Neue"/>
                  <a:cs typeface="Helvetica Neue"/>
                  <a:sym typeface="Helvetica Neue"/>
                </a:rPr>
                <a:t>$323</a:t>
              </a:r>
              <a:endParaRPr sz="1400" b="0" i="0" u="none" strike="noStrike" cap="none">
                <a:solidFill>
                  <a:srgbClr val="000000"/>
                </a:solidFill>
                <a:latin typeface="Arial"/>
                <a:ea typeface="Arial"/>
                <a:cs typeface="Arial"/>
                <a:sym typeface="Arial"/>
              </a:endParaRPr>
            </a:p>
          </p:txBody>
        </p:sp>
        <p:sp>
          <p:nvSpPr>
            <p:cNvPr id="250" name="Google Shape;250;g1522f2e56ff_0_12"/>
            <p:cNvSpPr txBox="1"/>
            <p:nvPr/>
          </p:nvSpPr>
          <p:spPr>
            <a:xfrm>
              <a:off x="4354635" y="7108195"/>
              <a:ext cx="19890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Helvetica Neue"/>
                  <a:ea typeface="Helvetica Neue"/>
                  <a:cs typeface="Helvetica Neue"/>
                  <a:sym typeface="Helvetica Neue"/>
                </a:rPr>
                <a:t>Time to Complete: </a:t>
              </a:r>
              <a:r>
                <a:rPr lang="en-US" sz="1100" b="0" i="0" u="none" strike="noStrike" cap="none">
                  <a:solidFill>
                    <a:srgbClr val="C0504D"/>
                  </a:solidFill>
                  <a:latin typeface="Helvetica Neue"/>
                  <a:ea typeface="Helvetica Neue"/>
                  <a:cs typeface="Helvetica Neue"/>
                  <a:sym typeface="Helvetica Neue"/>
                </a:rPr>
                <a:t>4 months</a:t>
              </a:r>
              <a:endParaRPr sz="1400" b="0" i="0" u="none" strike="noStrike" cap="none">
                <a:solidFill>
                  <a:srgbClr val="000000"/>
                </a:solidFill>
                <a:latin typeface="Arial"/>
                <a:ea typeface="Arial"/>
                <a:cs typeface="Arial"/>
                <a:sym typeface="Arial"/>
              </a:endParaRPr>
            </a:p>
          </p:txBody>
        </p:sp>
        <p:sp>
          <p:nvSpPr>
            <p:cNvPr id="251" name="Google Shape;251;g1522f2e56ff_0_12"/>
            <p:cNvSpPr txBox="1"/>
            <p:nvPr/>
          </p:nvSpPr>
          <p:spPr>
            <a:xfrm>
              <a:off x="4354635" y="7527295"/>
              <a:ext cx="1766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Helvetica Neue"/>
                  <a:ea typeface="Helvetica Neue"/>
                  <a:cs typeface="Helvetica Neue"/>
                  <a:sym typeface="Helvetica Neue"/>
                </a:rPr>
                <a:t>Repairs: </a:t>
              </a:r>
              <a:r>
                <a:rPr lang="en-US" sz="1100" b="0" i="0" u="none" strike="noStrike" cap="none">
                  <a:solidFill>
                    <a:srgbClr val="C0504D"/>
                  </a:solidFill>
                  <a:latin typeface="Helvetica Neue"/>
                  <a:ea typeface="Helvetica Neue"/>
                  <a:cs typeface="Helvetica Neue"/>
                  <a:sym typeface="Helvetica Neue"/>
                </a:rPr>
                <a:t>$25,300</a:t>
              </a:r>
              <a:endParaRPr sz="1400" b="0" i="0" u="none" strike="noStrike" cap="none">
                <a:solidFill>
                  <a:srgbClr val="000000"/>
                </a:solidFill>
                <a:latin typeface="Arial"/>
                <a:ea typeface="Arial"/>
                <a:cs typeface="Arial"/>
                <a:sym typeface="Arial"/>
              </a:endParaRPr>
            </a:p>
          </p:txBody>
        </p:sp>
      </p:grpSp>
      <p:cxnSp>
        <p:nvCxnSpPr>
          <p:cNvPr id="252" name="Google Shape;252;g1522f2e56ff_0_12"/>
          <p:cNvCxnSpPr/>
          <p:nvPr/>
        </p:nvCxnSpPr>
        <p:spPr>
          <a:xfrm>
            <a:off x="514350" y="507444"/>
            <a:ext cx="0" cy="904800"/>
          </a:xfrm>
          <a:prstGeom prst="straightConnector1">
            <a:avLst/>
          </a:prstGeom>
          <a:noFill/>
          <a:ln w="28575" cap="flat" cmpd="sng">
            <a:solidFill>
              <a:srgbClr val="92BED4"/>
            </a:solidFill>
            <a:prstDash val="solid"/>
            <a:miter lim="800000"/>
            <a:headEnd type="none" w="sm" len="sm"/>
            <a:tailEnd type="none" w="sm" len="sm"/>
          </a:ln>
        </p:spPr>
      </p:cxnSp>
      <p:sp>
        <p:nvSpPr>
          <p:cNvPr id="253" name="Google Shape;253;g1522f2e56ff_0_12"/>
          <p:cNvSpPr txBox="1"/>
          <p:nvPr/>
        </p:nvSpPr>
        <p:spPr>
          <a:xfrm>
            <a:off x="571500" y="536206"/>
            <a:ext cx="6172200" cy="9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a:solidFill>
                  <a:schemeClr val="dk1"/>
                </a:solidFill>
              </a:rPr>
              <a:t>Continued</a:t>
            </a:r>
            <a:endParaRPr sz="1050" b="0" i="0" u="none" strike="noStrike" cap="none">
              <a:solidFill>
                <a:schemeClr val="dk1"/>
              </a:solidFill>
              <a:latin typeface="Arial"/>
              <a:ea typeface="Arial"/>
              <a:cs typeface="Arial"/>
              <a:sym typeface="Arial"/>
            </a:endParaRPr>
          </a:p>
        </p:txBody>
      </p:sp>
      <p:sp>
        <p:nvSpPr>
          <p:cNvPr id="254" name="Google Shape;254;g1522f2e56ff_0_12"/>
          <p:cNvSpPr txBox="1"/>
          <p:nvPr/>
        </p:nvSpPr>
        <p:spPr>
          <a:xfrm>
            <a:off x="-10" y="507456"/>
            <a:ext cx="659400" cy="628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chemeClr val="dk1"/>
                </a:solidFill>
                <a:latin typeface="Helvetica Neue"/>
                <a:ea typeface="Helvetica Neue"/>
                <a:cs typeface="Helvetica Neue"/>
                <a:sym typeface="Helvetica Neue"/>
              </a:rPr>
              <a:t>07</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3"/>
          <p:cNvSpPr txBox="1"/>
          <p:nvPr/>
        </p:nvSpPr>
        <p:spPr>
          <a:xfrm>
            <a:off x="363416" y="132615"/>
            <a:ext cx="1735259" cy="29601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900"/>
              <a:buFont typeface="Arial"/>
              <a:buNone/>
            </a:pPr>
            <a:r>
              <a:rPr lang="en-US" sz="900" b="0" i="0" u="none" strike="noStrike" cap="none">
                <a:solidFill>
                  <a:schemeClr val="lt1"/>
                </a:solidFill>
                <a:latin typeface="Arial"/>
                <a:ea typeface="Arial"/>
                <a:cs typeface="Arial"/>
                <a:sym typeface="Arial"/>
              </a:rPr>
              <a:t>Section 3: </a:t>
            </a:r>
            <a:r>
              <a:rPr lang="en-US" sz="900">
                <a:solidFill>
                  <a:schemeClr val="lt1"/>
                </a:solidFill>
              </a:rPr>
              <a:t>The</a:t>
            </a:r>
            <a:r>
              <a:rPr lang="en-US" sz="900" b="0" i="0" u="none" strike="noStrike" cap="none">
                <a:solidFill>
                  <a:schemeClr val="lt1"/>
                </a:solidFill>
                <a:latin typeface="Arial"/>
                <a:ea typeface="Arial"/>
                <a:cs typeface="Arial"/>
                <a:sym typeface="Arial"/>
              </a:rPr>
              <a:t> Deal </a:t>
            </a:r>
            <a:r>
              <a:rPr lang="en-US" sz="900">
                <a:solidFill>
                  <a:schemeClr val="lt1"/>
                </a:solidFill>
              </a:rPr>
              <a:t>At Hand</a:t>
            </a:r>
            <a:endParaRPr sz="900">
              <a:solidFill>
                <a:schemeClr val="lt1"/>
              </a:solidFill>
            </a:endParaRPr>
          </a:p>
          <a:p>
            <a:pPr marL="0" marR="0" lvl="0" indent="0" algn="l" rtl="0">
              <a:lnSpc>
                <a:spcPct val="90000"/>
              </a:lnSpc>
              <a:spcBef>
                <a:spcPts val="0"/>
              </a:spcBef>
              <a:spcAft>
                <a:spcPts val="0"/>
              </a:spcAft>
              <a:buClr>
                <a:schemeClr val="lt1"/>
              </a:buClr>
              <a:buSzPts val="900"/>
              <a:buFont typeface="Arial"/>
              <a:buNone/>
            </a:pPr>
            <a:endParaRPr sz="900">
              <a:solidFill>
                <a:schemeClr val="lt1"/>
              </a:solidFill>
            </a:endParaRPr>
          </a:p>
        </p:txBody>
      </p:sp>
      <p:sp>
        <p:nvSpPr>
          <p:cNvPr id="260" name="Google Shape;260;p23"/>
          <p:cNvSpPr txBox="1"/>
          <p:nvPr/>
        </p:nvSpPr>
        <p:spPr>
          <a:xfrm>
            <a:off x="-4635" y="812356"/>
            <a:ext cx="571500" cy="6286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chemeClr val="dk1"/>
                </a:solidFill>
                <a:latin typeface="Helvetica Neue"/>
                <a:ea typeface="Helvetica Neue"/>
                <a:cs typeface="Helvetica Neue"/>
                <a:sym typeface="Helvetica Neue"/>
              </a:rPr>
              <a:t>08</a:t>
            </a:r>
            <a:endParaRPr sz="1800" b="0" i="0" u="none" strike="noStrike" cap="none">
              <a:solidFill>
                <a:schemeClr val="dk1"/>
              </a:solidFill>
              <a:latin typeface="Calibri"/>
              <a:ea typeface="Calibri"/>
              <a:cs typeface="Calibri"/>
              <a:sym typeface="Calibri"/>
            </a:endParaRPr>
          </a:p>
        </p:txBody>
      </p:sp>
      <p:cxnSp>
        <p:nvCxnSpPr>
          <p:cNvPr id="261" name="Google Shape;261;p23"/>
          <p:cNvCxnSpPr/>
          <p:nvPr/>
        </p:nvCxnSpPr>
        <p:spPr>
          <a:xfrm>
            <a:off x="514350" y="674244"/>
            <a:ext cx="0" cy="904875"/>
          </a:xfrm>
          <a:prstGeom prst="straightConnector1">
            <a:avLst/>
          </a:prstGeom>
          <a:noFill/>
          <a:ln w="28575" cap="flat" cmpd="sng">
            <a:solidFill>
              <a:srgbClr val="92BED4"/>
            </a:solidFill>
            <a:prstDash val="solid"/>
            <a:miter lim="800000"/>
            <a:headEnd type="none" w="sm" len="sm"/>
            <a:tailEnd type="none" w="sm" len="sm"/>
          </a:ln>
        </p:spPr>
      </p:cxnSp>
      <p:sp>
        <p:nvSpPr>
          <p:cNvPr id="262" name="Google Shape;262;p23"/>
          <p:cNvSpPr txBox="1"/>
          <p:nvPr/>
        </p:nvSpPr>
        <p:spPr>
          <a:xfrm>
            <a:off x="1403349" y="2932988"/>
            <a:ext cx="4449900" cy="59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1900" b="1" i="0" u="none" strike="noStrike" cap="none">
                <a:solidFill>
                  <a:schemeClr val="dk1"/>
                </a:solidFill>
                <a:latin typeface="Roboto"/>
                <a:ea typeface="Roboto"/>
                <a:cs typeface="Roboto"/>
                <a:sym typeface="Roboto"/>
              </a:rPr>
              <a:t>DEAL</a:t>
            </a:r>
            <a:endParaRPr sz="50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800"/>
              <a:buFont typeface="Arial"/>
              <a:buNone/>
            </a:pPr>
            <a:r>
              <a:rPr lang="en-US" sz="1900" i="0" u="none" strike="noStrike" cap="none">
                <a:solidFill>
                  <a:schemeClr val="dk1"/>
                </a:solidFill>
                <a:latin typeface="Roboto"/>
                <a:ea typeface="Roboto"/>
                <a:cs typeface="Roboto"/>
                <a:sym typeface="Roboto"/>
              </a:rPr>
              <a:t>SPECIFICATION SHEET</a:t>
            </a:r>
            <a:endParaRPr sz="150" i="0" u="none" strike="noStrike" cap="none">
              <a:solidFill>
                <a:schemeClr val="dk1"/>
              </a:solidFill>
              <a:latin typeface="Roboto"/>
              <a:ea typeface="Roboto"/>
              <a:cs typeface="Roboto"/>
              <a:sym typeface="Roboto"/>
            </a:endParaRPr>
          </a:p>
        </p:txBody>
      </p:sp>
      <p:sp>
        <p:nvSpPr>
          <p:cNvPr id="263" name="Google Shape;263;p23"/>
          <p:cNvSpPr txBox="1"/>
          <p:nvPr/>
        </p:nvSpPr>
        <p:spPr>
          <a:xfrm>
            <a:off x="1403349" y="3581501"/>
            <a:ext cx="4449900" cy="59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1900" b="1" i="0" u="none" strike="noStrike" cap="none">
                <a:solidFill>
                  <a:schemeClr val="dk1"/>
                </a:solidFill>
                <a:latin typeface="Roboto"/>
                <a:ea typeface="Roboto"/>
                <a:cs typeface="Roboto"/>
                <a:sym typeface="Roboto"/>
              </a:rPr>
              <a:t>SCOPE </a:t>
            </a:r>
            <a:endParaRPr sz="50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800"/>
              <a:buFont typeface="Arial"/>
              <a:buNone/>
            </a:pPr>
            <a:r>
              <a:rPr lang="en-US" sz="1900" i="0" u="none" strike="noStrike" cap="none">
                <a:solidFill>
                  <a:schemeClr val="dk1"/>
                </a:solidFill>
                <a:latin typeface="Roboto"/>
                <a:ea typeface="Roboto"/>
                <a:cs typeface="Roboto"/>
                <a:sym typeface="Roboto"/>
              </a:rPr>
              <a:t>OF WORK</a:t>
            </a:r>
            <a:endParaRPr sz="150" i="0" u="none" strike="noStrike" cap="none">
              <a:solidFill>
                <a:schemeClr val="dk1"/>
              </a:solidFill>
              <a:latin typeface="Roboto"/>
              <a:ea typeface="Roboto"/>
              <a:cs typeface="Roboto"/>
              <a:sym typeface="Roboto"/>
            </a:endParaRPr>
          </a:p>
        </p:txBody>
      </p:sp>
      <p:sp>
        <p:nvSpPr>
          <p:cNvPr id="264" name="Google Shape;264;p23"/>
          <p:cNvSpPr txBox="1"/>
          <p:nvPr/>
        </p:nvSpPr>
        <p:spPr>
          <a:xfrm>
            <a:off x="1403364" y="4238507"/>
            <a:ext cx="4449900" cy="59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1900" b="1" i="0" u="none" strike="noStrike" cap="none">
                <a:solidFill>
                  <a:schemeClr val="dk1"/>
                </a:solidFill>
                <a:latin typeface="Roboto"/>
                <a:ea typeface="Roboto"/>
                <a:cs typeface="Roboto"/>
                <a:sym typeface="Roboto"/>
              </a:rPr>
              <a:t>COMPARABLE </a:t>
            </a:r>
            <a:endParaRPr sz="50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800"/>
              <a:buFont typeface="Arial"/>
              <a:buNone/>
            </a:pPr>
            <a:r>
              <a:rPr lang="en-US" sz="1900" i="0" u="none" strike="noStrike" cap="none">
                <a:solidFill>
                  <a:schemeClr val="dk1"/>
                </a:solidFill>
                <a:latin typeface="Roboto"/>
                <a:ea typeface="Roboto"/>
                <a:cs typeface="Roboto"/>
                <a:sym typeface="Roboto"/>
              </a:rPr>
              <a:t>SALES (CMA)</a:t>
            </a:r>
            <a:endParaRPr sz="150" i="0" u="none" strike="noStrike" cap="none">
              <a:solidFill>
                <a:schemeClr val="dk1"/>
              </a:solidFill>
              <a:latin typeface="Roboto"/>
              <a:ea typeface="Roboto"/>
              <a:cs typeface="Roboto"/>
              <a:sym typeface="Roboto"/>
            </a:endParaRPr>
          </a:p>
        </p:txBody>
      </p:sp>
      <p:sp>
        <p:nvSpPr>
          <p:cNvPr id="265" name="Google Shape;265;p23"/>
          <p:cNvSpPr txBox="1"/>
          <p:nvPr/>
        </p:nvSpPr>
        <p:spPr>
          <a:xfrm>
            <a:off x="1403357" y="4870464"/>
            <a:ext cx="4449900" cy="35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1900" b="1" i="0" u="none" strike="noStrike" cap="none">
                <a:solidFill>
                  <a:schemeClr val="dk1"/>
                </a:solidFill>
                <a:latin typeface="Roboto"/>
                <a:ea typeface="Roboto"/>
                <a:cs typeface="Roboto"/>
                <a:sym typeface="Roboto"/>
              </a:rPr>
              <a:t>APPRAISAL</a:t>
            </a:r>
            <a:endParaRPr sz="1900" b="1" i="0" u="none" strike="noStrike" cap="none">
              <a:solidFill>
                <a:schemeClr val="dk1"/>
              </a:solidFill>
              <a:latin typeface="Roboto"/>
              <a:ea typeface="Roboto"/>
              <a:cs typeface="Roboto"/>
              <a:sym typeface="Roboto"/>
            </a:endParaRPr>
          </a:p>
        </p:txBody>
      </p:sp>
      <p:sp>
        <p:nvSpPr>
          <p:cNvPr id="266" name="Google Shape;266;p23"/>
          <p:cNvSpPr txBox="1"/>
          <p:nvPr/>
        </p:nvSpPr>
        <p:spPr>
          <a:xfrm>
            <a:off x="685800" y="674300"/>
            <a:ext cx="5772300" cy="177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1500">
                <a:solidFill>
                  <a:srgbClr val="262626"/>
                </a:solidFill>
                <a:latin typeface="Roboto"/>
                <a:ea typeface="Roboto"/>
                <a:cs typeface="Roboto"/>
                <a:sym typeface="Roboto"/>
              </a:rPr>
              <a:t>While most people are complaining about the low rates they are getting on their cash deposits and other low paying investments, you could be receiving a return of </a:t>
            </a:r>
            <a:r>
              <a:rPr lang="en-US" sz="1500">
                <a:solidFill>
                  <a:srgbClr val="262626"/>
                </a:solidFill>
                <a:highlight>
                  <a:srgbClr val="FFFF00"/>
                </a:highlight>
                <a:latin typeface="Roboto"/>
                <a:ea typeface="Roboto"/>
                <a:cs typeface="Roboto"/>
                <a:sym typeface="Roboto"/>
              </a:rPr>
              <a:t>12%. Our typical timeframe of our deals ranges between 8-18 months time.   </a:t>
            </a:r>
            <a:r>
              <a:rPr lang="en-US" sz="1500">
                <a:solidFill>
                  <a:schemeClr val="dk1"/>
                </a:solidFill>
                <a:latin typeface="Roboto"/>
                <a:ea typeface="Roboto"/>
                <a:cs typeface="Roboto"/>
                <a:sym typeface="Roboto"/>
              </a:rPr>
              <a:t>Please refer to our profile for our most current opportunities available to you. </a:t>
            </a:r>
            <a:endParaRPr sz="1500" b="1">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800"/>
              <a:buFont typeface="Arial"/>
              <a:buNone/>
            </a:pPr>
            <a:endParaRPr sz="2800" b="1">
              <a:solidFill>
                <a:schemeClr val="dk1"/>
              </a:solidFill>
            </a:endParaRPr>
          </a:p>
          <a:p>
            <a:pPr marL="0" marR="0" lvl="0" indent="0" algn="l" rtl="0">
              <a:lnSpc>
                <a:spcPct val="100000"/>
              </a:lnSpc>
              <a:spcBef>
                <a:spcPts val="0"/>
              </a:spcBef>
              <a:spcAft>
                <a:spcPts val="0"/>
              </a:spcAft>
              <a:buClr>
                <a:srgbClr val="000000"/>
              </a:buClr>
              <a:buSzPts val="2800"/>
              <a:buFont typeface="Arial"/>
              <a:buNone/>
            </a:pPr>
            <a:r>
              <a:rPr lang="en-US" sz="2800" b="1">
                <a:solidFill>
                  <a:schemeClr val="dk1"/>
                </a:solidFill>
                <a:latin typeface="Roboto"/>
                <a:ea typeface="Roboto"/>
                <a:cs typeface="Roboto"/>
                <a:sym typeface="Roboto"/>
              </a:rPr>
              <a:t>There you will find: </a:t>
            </a:r>
            <a:endParaRPr sz="2800" b="1">
              <a:solidFill>
                <a:schemeClr val="dk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800"/>
              <a:buFont typeface="Arial"/>
              <a:buNone/>
            </a:pPr>
            <a:endParaRPr sz="1050" b="0" i="0" u="none" strike="noStrike" cap="none">
              <a:solidFill>
                <a:schemeClr val="dk1"/>
              </a:solidFill>
              <a:latin typeface="Arial"/>
              <a:ea typeface="Arial"/>
              <a:cs typeface="Arial"/>
              <a:sym typeface="Arial"/>
            </a:endParaRPr>
          </a:p>
        </p:txBody>
      </p:sp>
      <p:sp>
        <p:nvSpPr>
          <p:cNvPr id="267" name="Google Shape;267;p23"/>
          <p:cNvSpPr txBox="1"/>
          <p:nvPr/>
        </p:nvSpPr>
        <p:spPr>
          <a:xfrm>
            <a:off x="566875" y="5705650"/>
            <a:ext cx="5772300" cy="239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1500">
                <a:solidFill>
                  <a:schemeClr val="dk1"/>
                </a:solidFill>
                <a:latin typeface="Roboto"/>
                <a:ea typeface="Roboto"/>
                <a:cs typeface="Roboto"/>
                <a:sym typeface="Roboto"/>
              </a:rPr>
              <a:t>Direct message is encouraged if you’d like to learn more about any of our opportunities. If you find a deal you are interested in we can also provide more sensitive financial information with you, such as - personal financial statement, tax returns, credit - but for the purpose of browsing profiles we do keep that information private for our own protection. </a:t>
            </a:r>
            <a:endParaRPr sz="1050" i="0" u="none" strike="noStrike" cap="none">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5876</TotalTime>
  <Words>1394</Words>
  <Application>Microsoft Macintosh PowerPoint</Application>
  <PresentationFormat>On-screen Show (4:3)</PresentationFormat>
  <Paragraphs>140</Paragraphs>
  <Slides>8</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Helvetica Neue</vt:lpstr>
      <vt:lpstr>Helvetica Neue Light</vt:lpstr>
      <vt:lpstr>Roboto</vt:lpstr>
      <vt:lpstr>Lato</vt:lpstr>
      <vt:lpstr>Calibri</vt:lpstr>
      <vt:lpstr>Arial</vt:lpstr>
      <vt:lpstr>1_Office Theme</vt:lpstr>
      <vt:lpstr>Office Theme</vt:lpstr>
      <vt:lpstr>PowerPoint Presentation</vt:lpstr>
      <vt:lpstr>TABLE OF CONTENTS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Chesnutt</dc:creator>
  <cp:lastModifiedBy>Andrew Chesnutt</cp:lastModifiedBy>
  <cp:revision>2</cp:revision>
  <dcterms:created xsi:type="dcterms:W3CDTF">2018-11-23T23:22:50Z</dcterms:created>
  <dcterms:modified xsi:type="dcterms:W3CDTF">2022-10-03T17:49:56Z</dcterms:modified>
</cp:coreProperties>
</file>