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/>
    <p:restoredTop sz="96240"/>
  </p:normalViewPr>
  <p:slideViewPr>
    <p:cSldViewPr snapToGrid="0">
      <p:cViewPr varScale="1">
        <p:scale>
          <a:sx n="90" d="100"/>
          <a:sy n="90" d="100"/>
        </p:scale>
        <p:origin x="281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2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7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5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4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8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0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6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4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1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2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42ECB-4DEB-E140-BC57-FE2703FD8636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6AAEB-DD59-684E-9582-D20B046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4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A20036-E270-C10C-35AC-EAB8894C0383}"/>
              </a:ext>
            </a:extLst>
          </p:cNvPr>
          <p:cNvSpPr txBox="1"/>
          <p:nvPr/>
        </p:nvSpPr>
        <p:spPr>
          <a:xfrm>
            <a:off x="375251" y="631977"/>
            <a:ext cx="2986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5F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PROPERTY SPECIFICATION SHEET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7233878-D2DD-A9A5-40BB-CD12D164A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919688"/>
              </p:ext>
            </p:extLst>
          </p:nvPr>
        </p:nvGraphicFramePr>
        <p:xfrm>
          <a:off x="437828" y="1356284"/>
          <a:ext cx="5982344" cy="120611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650929">
                  <a:extLst>
                    <a:ext uri="{9D8B030D-6E8A-4147-A177-3AD203B41FA5}">
                      <a16:colId xmlns:a16="http://schemas.microsoft.com/office/drawing/2014/main" val="4004166277"/>
                    </a:ext>
                  </a:extLst>
                </a:gridCol>
                <a:gridCol w="658678">
                  <a:extLst>
                    <a:ext uri="{9D8B030D-6E8A-4147-A177-3AD203B41FA5}">
                      <a16:colId xmlns:a16="http://schemas.microsoft.com/office/drawing/2014/main" val="1454080563"/>
                    </a:ext>
                  </a:extLst>
                </a:gridCol>
                <a:gridCol w="875654">
                  <a:extLst>
                    <a:ext uri="{9D8B030D-6E8A-4147-A177-3AD203B41FA5}">
                      <a16:colId xmlns:a16="http://schemas.microsoft.com/office/drawing/2014/main" val="1481600620"/>
                    </a:ext>
                  </a:extLst>
                </a:gridCol>
                <a:gridCol w="805911">
                  <a:extLst>
                    <a:ext uri="{9D8B030D-6E8A-4147-A177-3AD203B41FA5}">
                      <a16:colId xmlns:a16="http://schemas.microsoft.com/office/drawing/2014/main" val="3938267809"/>
                    </a:ext>
                  </a:extLst>
                </a:gridCol>
                <a:gridCol w="747793">
                  <a:extLst>
                    <a:ext uri="{9D8B030D-6E8A-4147-A177-3AD203B41FA5}">
                      <a16:colId xmlns:a16="http://schemas.microsoft.com/office/drawing/2014/main" val="3370342514"/>
                    </a:ext>
                  </a:extLst>
                </a:gridCol>
                <a:gridCol w="747793">
                  <a:extLst>
                    <a:ext uri="{9D8B030D-6E8A-4147-A177-3AD203B41FA5}">
                      <a16:colId xmlns:a16="http://schemas.microsoft.com/office/drawing/2014/main" val="1454216667"/>
                    </a:ext>
                  </a:extLst>
                </a:gridCol>
                <a:gridCol w="747793">
                  <a:extLst>
                    <a:ext uri="{9D8B030D-6E8A-4147-A177-3AD203B41FA5}">
                      <a16:colId xmlns:a16="http://schemas.microsoft.com/office/drawing/2014/main" val="4101476902"/>
                    </a:ext>
                  </a:extLst>
                </a:gridCol>
                <a:gridCol w="747793">
                  <a:extLst>
                    <a:ext uri="{9D8B030D-6E8A-4147-A177-3AD203B41FA5}">
                      <a16:colId xmlns:a16="http://schemas.microsoft.com/office/drawing/2014/main" val="3254442723"/>
                    </a:ext>
                  </a:extLst>
                </a:gridCol>
              </a:tblGrid>
              <a:tr h="245390">
                <a:tc gridSpan="8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bin" pitchFamily="2" charset="77"/>
                        </a:rPr>
                        <a:t>PROPERTY INFORMATION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8738"/>
                  </a:ext>
                </a:extLst>
              </a:tr>
              <a:tr h="219043"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Property Address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bin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27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Type of Property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SFR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Townhouse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Condo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Duplex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Triplex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4-Plex</a:t>
                      </a:r>
                    </a:p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Other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28205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ARV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Rehab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Amount Needed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119200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C1CEB1C-45B8-561A-21D7-F182BE685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835665"/>
              </p:ext>
            </p:extLst>
          </p:nvPr>
        </p:nvGraphicFramePr>
        <p:xfrm>
          <a:off x="437828" y="2698184"/>
          <a:ext cx="5982344" cy="1737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495586">
                  <a:extLst>
                    <a:ext uri="{9D8B030D-6E8A-4147-A177-3AD203B41FA5}">
                      <a16:colId xmlns:a16="http://schemas.microsoft.com/office/drawing/2014/main" val="2658156497"/>
                    </a:ext>
                  </a:extLst>
                </a:gridCol>
                <a:gridCol w="747793">
                  <a:extLst>
                    <a:ext uri="{9D8B030D-6E8A-4147-A177-3AD203B41FA5}">
                      <a16:colId xmlns:a16="http://schemas.microsoft.com/office/drawing/2014/main" val="807419403"/>
                    </a:ext>
                  </a:extLst>
                </a:gridCol>
                <a:gridCol w="747793">
                  <a:extLst>
                    <a:ext uri="{9D8B030D-6E8A-4147-A177-3AD203B41FA5}">
                      <a16:colId xmlns:a16="http://schemas.microsoft.com/office/drawing/2014/main" val="3731983559"/>
                    </a:ext>
                  </a:extLst>
                </a:gridCol>
                <a:gridCol w="1495586">
                  <a:extLst>
                    <a:ext uri="{9D8B030D-6E8A-4147-A177-3AD203B41FA5}">
                      <a16:colId xmlns:a16="http://schemas.microsoft.com/office/drawing/2014/main" val="1206243834"/>
                    </a:ext>
                  </a:extLst>
                </a:gridCol>
                <a:gridCol w="1495586">
                  <a:extLst>
                    <a:ext uri="{9D8B030D-6E8A-4147-A177-3AD203B41FA5}">
                      <a16:colId xmlns:a16="http://schemas.microsoft.com/office/drawing/2014/main" val="4077707841"/>
                    </a:ext>
                  </a:extLst>
                </a:gridCol>
              </a:tblGrid>
              <a:tr h="1741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NEIGHBORHOOD ANALYSIS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547541"/>
                  </a:ext>
                </a:extLst>
              </a:tr>
              <a:tr h="170523">
                <a:tc>
                  <a:txBody>
                    <a:bodyPr/>
                    <a:lstStyle/>
                    <a:p>
                      <a:r>
                        <a:rPr lang="en-US" sz="800" dirty="0"/>
                        <a:t>Location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Urban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Suburban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Rural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926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Neighborhood Condition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Excellent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Good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Fair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629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Demand/Supply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Shortage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In Balance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Over Supply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529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Property Values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Increasing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Stable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Declining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110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Investor Owned %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Owner Occupied %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4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New Construction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Yes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No</a:t>
                      </a:r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If yes, # of units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052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Est Marketing Time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dirty="0"/>
                        <a:t>                                          Days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# of properties for sale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29149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0CB2F4E-F084-91B3-EE55-61E9D3880697}"/>
              </a:ext>
            </a:extLst>
          </p:cNvPr>
          <p:cNvSpPr txBox="1"/>
          <p:nvPr/>
        </p:nvSpPr>
        <p:spPr>
          <a:xfrm>
            <a:off x="3750590" y="324459"/>
            <a:ext cx="2512226" cy="810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dirty="0">
                <a:latin typeface="Cabin" pitchFamily="2" charset="77"/>
              </a:rPr>
              <a:t>Name:  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800" dirty="0">
                <a:latin typeface="Cabin" pitchFamily="2" charset="77"/>
              </a:rPr>
              <a:t>Company: ________________________________</a:t>
            </a:r>
          </a:p>
          <a:p>
            <a:pPr>
              <a:lnSpc>
                <a:spcPct val="150000"/>
              </a:lnSpc>
            </a:pPr>
            <a:r>
              <a:rPr lang="en-US" sz="800" dirty="0">
                <a:latin typeface="Cabin" pitchFamily="2" charset="77"/>
              </a:rPr>
              <a:t>Phone Number: ____________________________</a:t>
            </a:r>
          </a:p>
          <a:p>
            <a:pPr>
              <a:lnSpc>
                <a:spcPct val="150000"/>
              </a:lnSpc>
            </a:pPr>
            <a:r>
              <a:rPr lang="en-US" sz="800" dirty="0">
                <a:latin typeface="Cabin" pitchFamily="2" charset="77"/>
              </a:rPr>
              <a:t>Email Address: _____________________________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B7F25455-1D5D-C15F-42E4-618C6A629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16337"/>
              </p:ext>
            </p:extLst>
          </p:nvPr>
        </p:nvGraphicFramePr>
        <p:xfrm>
          <a:off x="437828" y="4564844"/>
          <a:ext cx="5982345" cy="20167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664705">
                  <a:extLst>
                    <a:ext uri="{9D8B030D-6E8A-4147-A177-3AD203B41FA5}">
                      <a16:colId xmlns:a16="http://schemas.microsoft.com/office/drawing/2014/main" val="776413700"/>
                    </a:ext>
                  </a:extLst>
                </a:gridCol>
                <a:gridCol w="664705">
                  <a:extLst>
                    <a:ext uri="{9D8B030D-6E8A-4147-A177-3AD203B41FA5}">
                      <a16:colId xmlns:a16="http://schemas.microsoft.com/office/drawing/2014/main" val="3583815511"/>
                    </a:ext>
                  </a:extLst>
                </a:gridCol>
                <a:gridCol w="664705">
                  <a:extLst>
                    <a:ext uri="{9D8B030D-6E8A-4147-A177-3AD203B41FA5}">
                      <a16:colId xmlns:a16="http://schemas.microsoft.com/office/drawing/2014/main" val="1648290717"/>
                    </a:ext>
                  </a:extLst>
                </a:gridCol>
                <a:gridCol w="664705">
                  <a:extLst>
                    <a:ext uri="{9D8B030D-6E8A-4147-A177-3AD203B41FA5}">
                      <a16:colId xmlns:a16="http://schemas.microsoft.com/office/drawing/2014/main" val="563283055"/>
                    </a:ext>
                  </a:extLst>
                </a:gridCol>
                <a:gridCol w="664705">
                  <a:extLst>
                    <a:ext uri="{9D8B030D-6E8A-4147-A177-3AD203B41FA5}">
                      <a16:colId xmlns:a16="http://schemas.microsoft.com/office/drawing/2014/main" val="1777810726"/>
                    </a:ext>
                  </a:extLst>
                </a:gridCol>
                <a:gridCol w="664705">
                  <a:extLst>
                    <a:ext uri="{9D8B030D-6E8A-4147-A177-3AD203B41FA5}">
                      <a16:colId xmlns:a16="http://schemas.microsoft.com/office/drawing/2014/main" val="655189430"/>
                    </a:ext>
                  </a:extLst>
                </a:gridCol>
                <a:gridCol w="664705">
                  <a:extLst>
                    <a:ext uri="{9D8B030D-6E8A-4147-A177-3AD203B41FA5}">
                      <a16:colId xmlns:a16="http://schemas.microsoft.com/office/drawing/2014/main" val="3189830295"/>
                    </a:ext>
                  </a:extLst>
                </a:gridCol>
                <a:gridCol w="664705">
                  <a:extLst>
                    <a:ext uri="{9D8B030D-6E8A-4147-A177-3AD203B41FA5}">
                      <a16:colId xmlns:a16="http://schemas.microsoft.com/office/drawing/2014/main" val="1948048195"/>
                    </a:ext>
                  </a:extLst>
                </a:gridCol>
                <a:gridCol w="664705">
                  <a:extLst>
                    <a:ext uri="{9D8B030D-6E8A-4147-A177-3AD203B41FA5}">
                      <a16:colId xmlns:a16="http://schemas.microsoft.com/office/drawing/2014/main" val="3607596022"/>
                    </a:ext>
                  </a:extLst>
                </a:gridCol>
              </a:tblGrid>
              <a:tr h="0">
                <a:tc gridSpan="9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SUBJECT PROPERTY DESCRIPTION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563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Style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Beds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Baths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Age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Sq. Ft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Lot Size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Basement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Garage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Condition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553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818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Septic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Yes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No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Well Water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Yes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No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Oil/</a:t>
                      </a:r>
                    </a:p>
                    <a:p>
                      <a:r>
                        <a:rPr lang="en-US" sz="800" dirty="0"/>
                        <a:t>Propane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Yes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No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8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800" dirty="0"/>
                        <a:t>Heating Type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Yes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No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Flood Zone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Yes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No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Agriculture Zone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Yes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abin" pitchFamily="2" charset="77"/>
                        </a:rPr>
                        <a:t>☐ No</a:t>
                      </a:r>
                      <a:endParaRPr 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4539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800" dirty="0"/>
                        <a:t>HOA / 55+ Restriction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0321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800" dirty="0"/>
                        <a:t>Positive Attributes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42809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800" dirty="0"/>
                        <a:t>Negative Attributes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730681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8BE73B24-2CE9-84EB-6CCE-F3C832889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847467"/>
              </p:ext>
            </p:extLst>
          </p:nvPr>
        </p:nvGraphicFramePr>
        <p:xfrm>
          <a:off x="437828" y="6970785"/>
          <a:ext cx="5982342" cy="975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97057">
                  <a:extLst>
                    <a:ext uri="{9D8B030D-6E8A-4147-A177-3AD203B41FA5}">
                      <a16:colId xmlns:a16="http://schemas.microsoft.com/office/drawing/2014/main" val="1781649103"/>
                    </a:ext>
                  </a:extLst>
                </a:gridCol>
                <a:gridCol w="997057">
                  <a:extLst>
                    <a:ext uri="{9D8B030D-6E8A-4147-A177-3AD203B41FA5}">
                      <a16:colId xmlns:a16="http://schemas.microsoft.com/office/drawing/2014/main" val="3903212476"/>
                    </a:ext>
                  </a:extLst>
                </a:gridCol>
                <a:gridCol w="997057">
                  <a:extLst>
                    <a:ext uri="{9D8B030D-6E8A-4147-A177-3AD203B41FA5}">
                      <a16:colId xmlns:a16="http://schemas.microsoft.com/office/drawing/2014/main" val="1834645597"/>
                    </a:ext>
                  </a:extLst>
                </a:gridCol>
                <a:gridCol w="997057">
                  <a:extLst>
                    <a:ext uri="{9D8B030D-6E8A-4147-A177-3AD203B41FA5}">
                      <a16:colId xmlns:a16="http://schemas.microsoft.com/office/drawing/2014/main" val="1154831957"/>
                    </a:ext>
                  </a:extLst>
                </a:gridCol>
                <a:gridCol w="997057">
                  <a:extLst>
                    <a:ext uri="{9D8B030D-6E8A-4147-A177-3AD203B41FA5}">
                      <a16:colId xmlns:a16="http://schemas.microsoft.com/office/drawing/2014/main" val="1250718316"/>
                    </a:ext>
                  </a:extLst>
                </a:gridCol>
                <a:gridCol w="997057">
                  <a:extLst>
                    <a:ext uri="{9D8B030D-6E8A-4147-A177-3AD203B41FA5}">
                      <a16:colId xmlns:a16="http://schemas.microsoft.com/office/drawing/2014/main" val="702809764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bin" pitchFamily="2" charset="77"/>
                        </a:rPr>
                        <a:t>ESTIMATED AGE OF MECHANICALS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786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abin" pitchFamily="2" charset="77"/>
                        </a:rPr>
                        <a:t>Windows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abin" pitchFamily="2" charset="77"/>
                        </a:rPr>
                        <a:t>HWT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abin" pitchFamily="2" charset="77"/>
                        </a:rPr>
                        <a:t>Furnace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02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abin" pitchFamily="2" charset="77"/>
                        </a:rPr>
                        <a:t>Roof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abin" pitchFamily="2" charset="77"/>
                        </a:rPr>
                        <a:t>Electrical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010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abin" pitchFamily="2" charset="77"/>
                        </a:rPr>
                        <a:t>A/C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abin" pitchFamily="2" charset="77"/>
                        </a:rPr>
                        <a:t>Plumbing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621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56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744D0314-1433-BCDF-92E6-4B75CE81A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440242"/>
              </p:ext>
            </p:extLst>
          </p:nvPr>
        </p:nvGraphicFramePr>
        <p:xfrm>
          <a:off x="336867" y="3582491"/>
          <a:ext cx="6184272" cy="27736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30712">
                  <a:extLst>
                    <a:ext uri="{9D8B030D-6E8A-4147-A177-3AD203B41FA5}">
                      <a16:colId xmlns:a16="http://schemas.microsoft.com/office/drawing/2014/main" val="364837544"/>
                    </a:ext>
                  </a:extLst>
                </a:gridCol>
                <a:gridCol w="1030712">
                  <a:extLst>
                    <a:ext uri="{9D8B030D-6E8A-4147-A177-3AD203B41FA5}">
                      <a16:colId xmlns:a16="http://schemas.microsoft.com/office/drawing/2014/main" val="553397998"/>
                    </a:ext>
                  </a:extLst>
                </a:gridCol>
                <a:gridCol w="1030712">
                  <a:extLst>
                    <a:ext uri="{9D8B030D-6E8A-4147-A177-3AD203B41FA5}">
                      <a16:colId xmlns:a16="http://schemas.microsoft.com/office/drawing/2014/main" val="2630641557"/>
                    </a:ext>
                  </a:extLst>
                </a:gridCol>
                <a:gridCol w="447082">
                  <a:extLst>
                    <a:ext uri="{9D8B030D-6E8A-4147-A177-3AD203B41FA5}">
                      <a16:colId xmlns:a16="http://schemas.microsoft.com/office/drawing/2014/main" val="208357679"/>
                    </a:ext>
                  </a:extLst>
                </a:gridCol>
                <a:gridCol w="583630">
                  <a:extLst>
                    <a:ext uri="{9D8B030D-6E8A-4147-A177-3AD203B41FA5}">
                      <a16:colId xmlns:a16="http://schemas.microsoft.com/office/drawing/2014/main" val="339506691"/>
                    </a:ext>
                  </a:extLst>
                </a:gridCol>
                <a:gridCol w="738897">
                  <a:extLst>
                    <a:ext uri="{9D8B030D-6E8A-4147-A177-3AD203B41FA5}">
                      <a16:colId xmlns:a16="http://schemas.microsoft.com/office/drawing/2014/main" val="2703370852"/>
                    </a:ext>
                  </a:extLst>
                </a:gridCol>
                <a:gridCol w="291815">
                  <a:extLst>
                    <a:ext uri="{9D8B030D-6E8A-4147-A177-3AD203B41FA5}">
                      <a16:colId xmlns:a16="http://schemas.microsoft.com/office/drawing/2014/main" val="250946845"/>
                    </a:ext>
                  </a:extLst>
                </a:gridCol>
                <a:gridCol w="1030712">
                  <a:extLst>
                    <a:ext uri="{9D8B030D-6E8A-4147-A177-3AD203B41FA5}">
                      <a16:colId xmlns:a16="http://schemas.microsoft.com/office/drawing/2014/main" val="1329264950"/>
                    </a:ext>
                  </a:extLst>
                </a:gridCol>
              </a:tblGrid>
              <a:tr h="0">
                <a:tc gridSpan="8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STRATEGY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2289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Deal Structure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Wholesale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Wholetail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Flip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Buy &amp; Hold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Other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81441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ARV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8943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Discount (10%-15%)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12305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Probable Sale Price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9181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Assignment Fee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411801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Repairs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4214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Based 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30% Sale Price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☐ Est Repairs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261962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Holding Costs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3107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Holding Cost Desc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21295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Projected Profit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52456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latin typeface="Cabin" pitchFamily="2" charset="77"/>
                        </a:rPr>
                        <a:t>Additional Info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482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651714"/>
                  </a:ext>
                </a:extLst>
              </a:tr>
            </a:tbl>
          </a:graphicData>
        </a:graphic>
      </p:graphicFrame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F2005523-6293-A373-42CF-4AD371635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418098"/>
              </p:ext>
            </p:extLst>
          </p:nvPr>
        </p:nvGraphicFramePr>
        <p:xfrm>
          <a:off x="336867" y="1940486"/>
          <a:ext cx="6184266" cy="12547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14994">
                  <a:extLst>
                    <a:ext uri="{9D8B030D-6E8A-4147-A177-3AD203B41FA5}">
                      <a16:colId xmlns:a16="http://schemas.microsoft.com/office/drawing/2014/main" val="1094834597"/>
                    </a:ext>
                  </a:extLst>
                </a:gridCol>
                <a:gridCol w="1123149">
                  <a:extLst>
                    <a:ext uri="{9D8B030D-6E8A-4147-A177-3AD203B41FA5}">
                      <a16:colId xmlns:a16="http://schemas.microsoft.com/office/drawing/2014/main" val="216583103"/>
                    </a:ext>
                  </a:extLst>
                </a:gridCol>
                <a:gridCol w="477183">
                  <a:extLst>
                    <a:ext uri="{9D8B030D-6E8A-4147-A177-3AD203B41FA5}">
                      <a16:colId xmlns:a16="http://schemas.microsoft.com/office/drawing/2014/main" val="390754998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2492511376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2408778606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2368264959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2001759075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848083671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3086187339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427253897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1225236443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2661010114"/>
                    </a:ext>
                  </a:extLst>
                </a:gridCol>
                <a:gridCol w="436894">
                  <a:extLst>
                    <a:ext uri="{9D8B030D-6E8A-4147-A177-3AD203B41FA5}">
                      <a16:colId xmlns:a16="http://schemas.microsoft.com/office/drawing/2014/main" val="4070818092"/>
                    </a:ext>
                  </a:extLst>
                </a:gridCol>
              </a:tblGrid>
              <a:tr h="0">
                <a:tc gridSpan="13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COMPARABLE SALES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91513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Address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Cabin" pitchFamily="2" charset="77"/>
                        </a:rPr>
                        <a:t>Dist</a:t>
                      </a:r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Cabin" pitchFamily="2" charset="77"/>
                        </a:rPr>
                        <a:t>BR/</a:t>
                      </a:r>
                    </a:p>
                    <a:p>
                      <a:pPr algn="ctr"/>
                      <a:r>
                        <a:rPr lang="en-US" sz="700" dirty="0">
                          <a:latin typeface="Cabin" pitchFamily="2" charset="77"/>
                        </a:rPr>
                        <a:t>BA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Age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Sq Ft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Lot Size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Gar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Cabin" pitchFamily="2" charset="77"/>
                        </a:rPr>
                        <a:t>Bsmt</a:t>
                      </a:r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List Price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Sale Price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Sale Date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DOM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503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091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042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245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00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8">
            <a:extLst>
              <a:ext uri="{FF2B5EF4-FFF2-40B4-BE49-F238E27FC236}">
                <a16:creationId xmlns:a16="http://schemas.microsoft.com/office/drawing/2014/main" id="{7D3ED775-50EB-8C59-03AD-2241E2F74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213933"/>
              </p:ext>
            </p:extLst>
          </p:nvPr>
        </p:nvGraphicFramePr>
        <p:xfrm>
          <a:off x="336867" y="1112778"/>
          <a:ext cx="6184265" cy="60045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8905">
                  <a:extLst>
                    <a:ext uri="{9D8B030D-6E8A-4147-A177-3AD203B41FA5}">
                      <a16:colId xmlns:a16="http://schemas.microsoft.com/office/drawing/2014/main" val="2302553350"/>
                    </a:ext>
                  </a:extLst>
                </a:gridCol>
                <a:gridCol w="4840684">
                  <a:extLst>
                    <a:ext uri="{9D8B030D-6E8A-4147-A177-3AD203B41FA5}">
                      <a16:colId xmlns:a16="http://schemas.microsoft.com/office/drawing/2014/main" val="336003807"/>
                    </a:ext>
                  </a:extLst>
                </a:gridCol>
                <a:gridCol w="1024676">
                  <a:extLst>
                    <a:ext uri="{9D8B030D-6E8A-4147-A177-3AD203B41FA5}">
                      <a16:colId xmlns:a16="http://schemas.microsoft.com/office/drawing/2014/main" val="798033344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RECOMMENDED REPAIRS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55068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REPAIRS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Cabin" pitchFamily="2" charset="77"/>
                        </a:rPr>
                        <a:t>COST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218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991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268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873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758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624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143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7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497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8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922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9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219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643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9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227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7143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824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2838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579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17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165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18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121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19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2278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20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139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21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863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22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0550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23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119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24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01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25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36842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Cabin" pitchFamily="2" charset="77"/>
                        </a:rPr>
                        <a:t>TOTAL REPAIRS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dirty="0">
                          <a:latin typeface="Cabin" pitchFamily="2" charset="77"/>
                        </a:rPr>
                        <a:t>TOTAL REPAIRS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bin" pitchFamily="2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97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30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6181C9-6AD0-F5E3-A901-C3FBA680DB26}"/>
              </a:ext>
            </a:extLst>
          </p:cNvPr>
          <p:cNvSpPr/>
          <p:nvPr/>
        </p:nvSpPr>
        <p:spPr>
          <a:xfrm>
            <a:off x="671513" y="842963"/>
            <a:ext cx="2614612" cy="1743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BB2E7B-510E-EA54-4A35-0D1FA7EF5093}"/>
              </a:ext>
            </a:extLst>
          </p:cNvPr>
          <p:cNvSpPr/>
          <p:nvPr/>
        </p:nvSpPr>
        <p:spPr>
          <a:xfrm>
            <a:off x="3571877" y="842962"/>
            <a:ext cx="2614612" cy="1743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3BBB95-7BDC-6284-C27F-90D26C2535CD}"/>
              </a:ext>
            </a:extLst>
          </p:cNvPr>
          <p:cNvSpPr/>
          <p:nvPr/>
        </p:nvSpPr>
        <p:spPr>
          <a:xfrm>
            <a:off x="671513" y="3264693"/>
            <a:ext cx="2614612" cy="1743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0A1E08-1D09-419F-2E06-787849EBDADB}"/>
              </a:ext>
            </a:extLst>
          </p:cNvPr>
          <p:cNvSpPr/>
          <p:nvPr/>
        </p:nvSpPr>
        <p:spPr>
          <a:xfrm>
            <a:off x="3571877" y="3264692"/>
            <a:ext cx="2614612" cy="1743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1C44E8-5340-B7EB-2296-52C61862226F}"/>
              </a:ext>
            </a:extLst>
          </p:cNvPr>
          <p:cNvSpPr/>
          <p:nvPr/>
        </p:nvSpPr>
        <p:spPr>
          <a:xfrm>
            <a:off x="671513" y="5686425"/>
            <a:ext cx="2614612" cy="1743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05EE5F-F870-0D4F-8841-FB57C9CA4A98}"/>
              </a:ext>
            </a:extLst>
          </p:cNvPr>
          <p:cNvSpPr/>
          <p:nvPr/>
        </p:nvSpPr>
        <p:spPr>
          <a:xfrm>
            <a:off x="3571877" y="5686424"/>
            <a:ext cx="2614612" cy="1743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6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3356</TotalTime>
  <Words>281</Words>
  <Application>Microsoft Macintosh PowerPoint</Application>
  <PresentationFormat>Letter Paper (8.5x11 in)</PresentationFormat>
  <Paragraphs>149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Cabin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Chesnutt</dc:creator>
  <cp:lastModifiedBy>Andrew Chesnutt</cp:lastModifiedBy>
  <cp:revision>5</cp:revision>
  <dcterms:created xsi:type="dcterms:W3CDTF">2023-02-24T13:27:00Z</dcterms:created>
  <dcterms:modified xsi:type="dcterms:W3CDTF">2023-05-16T19:20:14Z</dcterms:modified>
</cp:coreProperties>
</file>