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11"/>
  </p:notesMasterIdLst>
  <p:sldIdLst>
    <p:sldId id="256" r:id="rId3"/>
    <p:sldId id="258" r:id="rId4"/>
    <p:sldId id="259" r:id="rId5"/>
    <p:sldId id="261" r:id="rId6"/>
    <p:sldId id="262" r:id="rId7"/>
    <p:sldId id="263" r:id="rId8"/>
    <p:sldId id="264" r:id="rId9"/>
    <p:sldId id="265" r:id="rId10"/>
  </p:sldIdLst>
  <p:sldSz cx="6858000" cy="9144000" type="screen4x3"/>
  <p:notesSz cx="6858000" cy="9144000"/>
  <p:embeddedFontLst>
    <p:embeddedFont>
      <p:font typeface="Helvetica Neue" panose="020B0604020202020204" charset="0"/>
      <p:regular r:id="rId12"/>
      <p:bold r:id="rId13"/>
      <p:italic r:id="rId14"/>
      <p:boldItalic r:id="rId15"/>
    </p:embeddedFont>
    <p:embeddedFont>
      <p:font typeface="Lato" panose="020F0502020204030203"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gOkLKlmLnRaQJj+7cL0taCrgeT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4"/>
    <p:restoredTop sz="94731"/>
  </p:normalViewPr>
  <p:slideViewPr>
    <p:cSldViewPr snapToGrid="0">
      <p:cViewPr varScale="1">
        <p:scale>
          <a:sx n="52" d="100"/>
          <a:sy n="52" d="100"/>
        </p:scale>
        <p:origin x="23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10.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32" Type="http://customschemas.google.com/relationships/presentationmetadata" Target="meta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8" name="Google Shape;138;p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5: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522f2e56f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1522f2e56ff_0_1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a:extLst>
            <a:ext uri="{FF2B5EF4-FFF2-40B4-BE49-F238E27FC236}">
              <a16:creationId xmlns:a16="http://schemas.microsoft.com/office/drawing/2014/main" id="{B3F33F80-0536-39D1-E418-F0F15DB4251F}"/>
            </a:ext>
          </a:extLst>
        </p:cNvPr>
        <p:cNvGrpSpPr/>
        <p:nvPr/>
      </p:nvGrpSpPr>
      <p:grpSpPr>
        <a:xfrm>
          <a:off x="0" y="0"/>
          <a:ext cx="0" cy="0"/>
          <a:chOff x="0" y="0"/>
          <a:chExt cx="0" cy="0"/>
        </a:xfrm>
      </p:grpSpPr>
      <p:sp>
        <p:nvSpPr>
          <p:cNvPr id="256" name="Google Shape;256;p23:notes">
            <a:extLst>
              <a:ext uri="{FF2B5EF4-FFF2-40B4-BE49-F238E27FC236}">
                <a16:creationId xmlns:a16="http://schemas.microsoft.com/office/drawing/2014/main" id="{11C77513-768F-4E5D-4251-A59667B114F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3:notes">
            <a:extLst>
              <a:ext uri="{FF2B5EF4-FFF2-40B4-BE49-F238E27FC236}">
                <a16:creationId xmlns:a16="http://schemas.microsoft.com/office/drawing/2014/main" id="{21D6BD07-0256-E150-F460-581B17969A5C}"/>
              </a:ext>
            </a:extLst>
          </p:cNvPr>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6121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a:extLst>
            <a:ext uri="{FF2B5EF4-FFF2-40B4-BE49-F238E27FC236}">
              <a16:creationId xmlns:a16="http://schemas.microsoft.com/office/drawing/2014/main" id="{ED0BACAD-2943-56D0-BC71-3C14F33A50F5}"/>
            </a:ext>
          </a:extLst>
        </p:cNvPr>
        <p:cNvGrpSpPr/>
        <p:nvPr/>
      </p:nvGrpSpPr>
      <p:grpSpPr>
        <a:xfrm>
          <a:off x="0" y="0"/>
          <a:ext cx="0" cy="0"/>
          <a:chOff x="0" y="0"/>
          <a:chExt cx="0" cy="0"/>
        </a:xfrm>
      </p:grpSpPr>
      <p:sp>
        <p:nvSpPr>
          <p:cNvPr id="256" name="Google Shape;256;p23:notes">
            <a:extLst>
              <a:ext uri="{FF2B5EF4-FFF2-40B4-BE49-F238E27FC236}">
                <a16:creationId xmlns:a16="http://schemas.microsoft.com/office/drawing/2014/main" id="{67AB3586-DA05-442C-08D8-8BEA8E4553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3:notes">
            <a:extLst>
              <a:ext uri="{FF2B5EF4-FFF2-40B4-BE49-F238E27FC236}">
                <a16:creationId xmlns:a16="http://schemas.microsoft.com/office/drawing/2014/main" id="{279FB57D-C0BA-EDAC-C2C8-9903416C59E4}"/>
              </a:ext>
            </a:extLst>
          </p:cNvPr>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1333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472381" y="609600"/>
            <a:ext cx="2211884" cy="213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body" idx="1"/>
          </p:nvPr>
        </p:nvSpPr>
        <p:spPr>
          <a:xfrm>
            <a:off x="2915543" y="1316569"/>
            <a:ext cx="3471863" cy="649816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6" name="Google Shape;76;p38"/>
          <p:cNvSpPr txBox="1">
            <a:spLocks noGrp="1"/>
          </p:cNvSpPr>
          <p:nvPr>
            <p:ph type="body" idx="2"/>
          </p:nvPr>
        </p:nvSpPr>
        <p:spPr>
          <a:xfrm>
            <a:off x="472381" y="2743200"/>
            <a:ext cx="2211884" cy="50821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cxnSp>
        <p:nvCxnSpPr>
          <p:cNvPr id="77" name="Google Shape;77;p38"/>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78" name="Google Shape;78;p38"/>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79" name="Google Shape;79;p38"/>
          <p:cNvSpPr txBox="1">
            <a:spLocks noGrp="1"/>
          </p:cNvSpPr>
          <p:nvPr>
            <p:ph type="body" idx="3"/>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38"/>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1"/>
        <p:cNvGrpSpPr/>
        <p:nvPr/>
      </p:nvGrpSpPr>
      <p:grpSpPr>
        <a:xfrm>
          <a:off x="0" y="0"/>
          <a:ext cx="0" cy="0"/>
          <a:chOff x="0" y="0"/>
          <a:chExt cx="0" cy="0"/>
        </a:xfrm>
      </p:grpSpPr>
      <p:sp>
        <p:nvSpPr>
          <p:cNvPr id="82" name="Google Shape;82;p39"/>
          <p:cNvSpPr txBox="1">
            <a:spLocks noGrp="1"/>
          </p:cNvSpPr>
          <p:nvPr>
            <p:ph type="title"/>
          </p:nvPr>
        </p:nvSpPr>
        <p:spPr>
          <a:xfrm>
            <a:off x="472381" y="609600"/>
            <a:ext cx="2211884" cy="213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a:spLocks noGrp="1"/>
          </p:cNvSpPr>
          <p:nvPr>
            <p:ph type="pic" idx="2"/>
          </p:nvPr>
        </p:nvSpPr>
        <p:spPr>
          <a:xfrm>
            <a:off x="2915543" y="1316569"/>
            <a:ext cx="3471863" cy="6498167"/>
          </a:xfrm>
          <a:prstGeom prst="rect">
            <a:avLst/>
          </a:prstGeom>
          <a:noFill/>
          <a:ln>
            <a:noFill/>
          </a:ln>
        </p:spPr>
      </p:sp>
      <p:sp>
        <p:nvSpPr>
          <p:cNvPr id="84" name="Google Shape;84;p39"/>
          <p:cNvSpPr txBox="1">
            <a:spLocks noGrp="1"/>
          </p:cNvSpPr>
          <p:nvPr>
            <p:ph type="body" idx="1"/>
          </p:nvPr>
        </p:nvSpPr>
        <p:spPr>
          <a:xfrm>
            <a:off x="472381" y="2743200"/>
            <a:ext cx="2211884" cy="50821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cxnSp>
        <p:nvCxnSpPr>
          <p:cNvPr id="85" name="Google Shape;85;p39"/>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86" name="Google Shape;86;p39"/>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87" name="Google Shape;87;p39"/>
          <p:cNvSpPr txBox="1">
            <a:spLocks noGrp="1"/>
          </p:cNvSpPr>
          <p:nvPr>
            <p:ph type="body" idx="3"/>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39"/>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9"/>
        <p:cNvGrpSpPr/>
        <p:nvPr/>
      </p:nvGrpSpPr>
      <p:grpSpPr>
        <a:xfrm>
          <a:off x="0" y="0"/>
          <a:ext cx="0" cy="0"/>
          <a:chOff x="0" y="0"/>
          <a:chExt cx="0" cy="0"/>
        </a:xfrm>
      </p:grpSpPr>
      <p:sp>
        <p:nvSpPr>
          <p:cNvPr id="90" name="Google Shape;90;p40"/>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0"/>
          <p:cNvSpPr txBox="1">
            <a:spLocks noGrp="1"/>
          </p:cNvSpPr>
          <p:nvPr>
            <p:ph type="body" idx="1"/>
          </p:nvPr>
        </p:nvSpPr>
        <p:spPr>
          <a:xfrm rot="5400000">
            <a:off x="528108" y="2377546"/>
            <a:ext cx="5801784"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92" name="Google Shape;92;p40"/>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93" name="Google Shape;93;p40"/>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94" name="Google Shape;94;p40"/>
          <p:cNvSpPr txBox="1">
            <a:spLocks noGrp="1"/>
          </p:cNvSpPr>
          <p:nvPr>
            <p:ph type="body" idx="2"/>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40"/>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96"/>
        <p:cNvGrpSpPr/>
        <p:nvPr/>
      </p:nvGrpSpPr>
      <p:grpSpPr>
        <a:xfrm>
          <a:off x="0" y="0"/>
          <a:ext cx="0" cy="0"/>
          <a:chOff x="0" y="0"/>
          <a:chExt cx="0" cy="0"/>
        </a:xfrm>
      </p:grpSpPr>
      <p:sp>
        <p:nvSpPr>
          <p:cNvPr id="97" name="Google Shape;97;p41"/>
          <p:cNvSpPr txBox="1">
            <a:spLocks noGrp="1"/>
          </p:cNvSpPr>
          <p:nvPr>
            <p:ph type="title"/>
          </p:nvPr>
        </p:nvSpPr>
        <p:spPr>
          <a:xfrm rot="5400000">
            <a:off x="1772577" y="3622015"/>
            <a:ext cx="774911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1"/>
          <p:cNvSpPr txBox="1">
            <a:spLocks noGrp="1"/>
          </p:cNvSpPr>
          <p:nvPr>
            <p:ph type="body" idx="1"/>
          </p:nvPr>
        </p:nvSpPr>
        <p:spPr>
          <a:xfrm rot="5400000">
            <a:off x="-1227798" y="2186121"/>
            <a:ext cx="774911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41"/>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41"/>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41"/>
          <p:cNvSpPr txBox="1">
            <a:spLocks noGrp="1"/>
          </p:cNvSpPr>
          <p:nvPr>
            <p:ph type="sldNum" idx="12"/>
          </p:nvPr>
        </p:nvSpPr>
        <p:spPr>
          <a:xfrm>
            <a:off x="4843463" y="8475136"/>
            <a:ext cx="1543050"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2" name="Google Shape;102;p41"/>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103" name="Google Shape;103;p41"/>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104" name="Google Shape;104;p41"/>
          <p:cNvSpPr txBox="1">
            <a:spLocks noGrp="1"/>
          </p:cNvSpPr>
          <p:nvPr>
            <p:ph type="body" idx="2"/>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41"/>
          <p:cNvSpPr txBox="1"/>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dk1"/>
                </a:solidFill>
                <a:latin typeface="Arial"/>
                <a:ea typeface="Arial"/>
                <a:cs typeface="Arial"/>
                <a:sym typeface="Arial"/>
              </a:rPr>
              <a:t>‹#›</a:t>
            </a:fld>
            <a:endParaRPr sz="18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30"/>
          <p:cNvSpPr txBox="1">
            <a:spLocks noGrp="1"/>
          </p:cNvSpPr>
          <p:nvPr>
            <p:ph type="ctrTitle"/>
          </p:nvPr>
        </p:nvSpPr>
        <p:spPr>
          <a:xfrm>
            <a:off x="514350" y="921433"/>
            <a:ext cx="1936750" cy="3979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subTitle" idx="1"/>
          </p:nvPr>
        </p:nvSpPr>
        <p:spPr>
          <a:xfrm>
            <a:off x="514350" y="1429433"/>
            <a:ext cx="2673350" cy="2207683"/>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dk1"/>
              </a:buClr>
              <a:buSzPts val="1600"/>
              <a:buNone/>
              <a:defRPr sz="1600">
                <a:latin typeface="Helvetica Neue"/>
                <a:ea typeface="Helvetica Neue"/>
                <a:cs typeface="Helvetica Neue"/>
                <a:sym typeface="Helvetica Neue"/>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1" name="Google Shape;21;p30"/>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25" name="Google Shape;25;p31"/>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26" name="Google Shape;26;p31"/>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27" name="Google Shape;27;p31"/>
          <p:cNvSpPr txBox="1">
            <a:spLocks noGrp="1"/>
          </p:cNvSpPr>
          <p:nvPr>
            <p:ph type="body" idx="2"/>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31"/>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
        <p:cNvGrpSpPr/>
        <p:nvPr/>
      </p:nvGrpSpPr>
      <p:grpSpPr>
        <a:xfrm>
          <a:off x="0" y="0"/>
          <a:ext cx="0" cy="0"/>
          <a:chOff x="0" y="0"/>
          <a:chExt cx="0" cy="0"/>
        </a:xfrm>
      </p:grpSpPr>
      <p:sp>
        <p:nvSpPr>
          <p:cNvPr id="30" name="Google Shape;30;p32"/>
          <p:cNvSpPr txBox="1">
            <a:spLocks noGrp="1"/>
          </p:cNvSpPr>
          <p:nvPr>
            <p:ph type="title"/>
          </p:nvPr>
        </p:nvSpPr>
        <p:spPr>
          <a:xfrm>
            <a:off x="467916" y="2279653"/>
            <a:ext cx="5915025" cy="38036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body" idx="1"/>
          </p:nvPr>
        </p:nvSpPr>
        <p:spPr>
          <a:xfrm>
            <a:off x="467916" y="6119286"/>
            <a:ext cx="5915025" cy="20002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cxnSp>
        <p:nvCxnSpPr>
          <p:cNvPr id="32" name="Google Shape;32;p32"/>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33" name="Google Shape;33;p32"/>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34" name="Google Shape;34;p32"/>
          <p:cNvSpPr txBox="1">
            <a:spLocks noGrp="1"/>
          </p:cNvSpPr>
          <p:nvPr>
            <p:ph type="body" idx="2"/>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32"/>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6"/>
        <p:cNvGrpSpPr/>
        <p:nvPr/>
      </p:nvGrpSpPr>
      <p:grpSpPr>
        <a:xfrm>
          <a:off x="0" y="0"/>
          <a:ext cx="0" cy="0"/>
          <a:chOff x="0" y="0"/>
          <a:chExt cx="0" cy="0"/>
        </a:xfrm>
      </p:grpSpPr>
      <p:sp>
        <p:nvSpPr>
          <p:cNvPr id="37" name="Google Shape;37;p33"/>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3"/>
          <p:cNvSpPr txBox="1">
            <a:spLocks noGrp="1"/>
          </p:cNvSpPr>
          <p:nvPr>
            <p:ph type="body" idx="1"/>
          </p:nvPr>
        </p:nvSpPr>
        <p:spPr>
          <a:xfrm>
            <a:off x="471488" y="2434167"/>
            <a:ext cx="2914650" cy="5801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33"/>
          <p:cNvSpPr txBox="1">
            <a:spLocks noGrp="1"/>
          </p:cNvSpPr>
          <p:nvPr>
            <p:ph type="body" idx="2"/>
          </p:nvPr>
        </p:nvSpPr>
        <p:spPr>
          <a:xfrm>
            <a:off x="3471863" y="2434167"/>
            <a:ext cx="2914650" cy="5801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0" name="Google Shape;40;p33"/>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41" name="Google Shape;41;p33"/>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42" name="Google Shape;42;p33"/>
          <p:cNvSpPr txBox="1">
            <a:spLocks noGrp="1"/>
          </p:cNvSpPr>
          <p:nvPr>
            <p:ph type="body" idx="3"/>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3"/>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72381" y="486836"/>
            <a:ext cx="5915025"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72381" y="2241551"/>
            <a:ext cx="2901255" cy="10985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34"/>
          <p:cNvSpPr txBox="1">
            <a:spLocks noGrp="1"/>
          </p:cNvSpPr>
          <p:nvPr>
            <p:ph type="body" idx="2"/>
          </p:nvPr>
        </p:nvSpPr>
        <p:spPr>
          <a:xfrm>
            <a:off x="472381" y="3340100"/>
            <a:ext cx="2901255" cy="4912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3471863" y="2241551"/>
            <a:ext cx="2915543" cy="10985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34"/>
          <p:cNvSpPr txBox="1">
            <a:spLocks noGrp="1"/>
          </p:cNvSpPr>
          <p:nvPr>
            <p:ph type="body" idx="4"/>
          </p:nvPr>
        </p:nvSpPr>
        <p:spPr>
          <a:xfrm>
            <a:off x="3471863" y="3340100"/>
            <a:ext cx="2915543" cy="4912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50" name="Google Shape;50;p34"/>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51" name="Google Shape;51;p34"/>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52" name="Google Shape;52;p34"/>
          <p:cNvSpPr txBox="1">
            <a:spLocks noGrp="1"/>
          </p:cNvSpPr>
          <p:nvPr>
            <p:ph type="body" idx="5"/>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34"/>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5"/>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5"/>
          <p:cNvSpPr txBox="1">
            <a:spLocks noGrp="1"/>
          </p:cNvSpPr>
          <p:nvPr>
            <p:ph type="sldNum" idx="12"/>
          </p:nvPr>
        </p:nvSpPr>
        <p:spPr>
          <a:xfrm>
            <a:off x="4843463" y="8475136"/>
            <a:ext cx="1543050"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9" name="Google Shape;59;p35"/>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60" name="Google Shape;60;p35"/>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61" name="Google Shape;61;p35"/>
          <p:cNvSpPr txBox="1">
            <a:spLocks noGrp="1"/>
          </p:cNvSpPr>
          <p:nvPr>
            <p:ph type="body" idx="1"/>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5"/>
          <p:cNvSpPr txBox="1"/>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dk1"/>
                </a:solidFill>
                <a:latin typeface="Arial"/>
                <a:ea typeface="Arial"/>
                <a:cs typeface="Arial"/>
                <a:sym typeface="Arial"/>
              </a:rPr>
              <a:t>‹#›</a:t>
            </a:fld>
            <a:endParaRPr sz="18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3"/>
        <p:cNvGrpSpPr/>
        <p:nvPr/>
      </p:nvGrpSpPr>
      <p:grpSpPr>
        <a:xfrm>
          <a:off x="0" y="0"/>
          <a:ext cx="0" cy="0"/>
          <a:chOff x="0" y="0"/>
          <a:chExt cx="0" cy="0"/>
        </a:xfrm>
      </p:grpSpPr>
      <p:cxnSp>
        <p:nvCxnSpPr>
          <p:cNvPr id="64" name="Google Shape;64;p36"/>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65" name="Google Shape;65;p36"/>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66" name="Google Shape;66;p36"/>
          <p:cNvSpPr txBox="1">
            <a:spLocks noGrp="1"/>
          </p:cNvSpPr>
          <p:nvPr>
            <p:ph type="body" idx="1"/>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7" name="Google Shape;67;p36"/>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8"/>
        <p:cNvGrpSpPr/>
        <p:nvPr/>
      </p:nvGrpSpPr>
      <p:grpSpPr>
        <a:xfrm>
          <a:off x="0" y="0"/>
          <a:ext cx="0" cy="0"/>
          <a:chOff x="0" y="0"/>
          <a:chExt cx="0" cy="0"/>
        </a:xfrm>
      </p:grpSpPr>
      <p:cxnSp>
        <p:nvCxnSpPr>
          <p:cNvPr id="69" name="Google Shape;69;p37"/>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70" name="Google Shape;70;p37"/>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
        <p:nvSpPr>
          <p:cNvPr id="71" name="Google Shape;71;p37"/>
          <p:cNvSpPr txBox="1">
            <a:spLocks noGrp="1"/>
          </p:cNvSpPr>
          <p:nvPr>
            <p:ph type="body" idx="1"/>
          </p:nvPr>
        </p:nvSpPr>
        <p:spPr>
          <a:xfrm>
            <a:off x="363416" y="166320"/>
            <a:ext cx="1735259" cy="123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Arial"/>
                <a:ea typeface="Arial"/>
                <a:cs typeface="Arial"/>
                <a:sym typeface="Arial"/>
              </a:defRPr>
            </a:lvl1pPr>
            <a:lvl2pPr marL="914400" lvl="1" indent="-266700" algn="l">
              <a:lnSpc>
                <a:spcPct val="90000"/>
              </a:lnSpc>
              <a:spcBef>
                <a:spcPts val="375"/>
              </a:spcBef>
              <a:spcAft>
                <a:spcPts val="0"/>
              </a:spcAft>
              <a:buClr>
                <a:schemeClr val="lt1"/>
              </a:buClr>
              <a:buSzPts val="600"/>
              <a:buChar char="•"/>
              <a:defRPr sz="600">
                <a:solidFill>
                  <a:schemeClr val="lt1"/>
                </a:solidFill>
                <a:latin typeface="Arial"/>
                <a:ea typeface="Arial"/>
                <a:cs typeface="Arial"/>
                <a:sym typeface="Arial"/>
              </a:defRPr>
            </a:lvl2pPr>
            <a:lvl3pPr marL="1371600" lvl="2" indent="-260350" algn="l">
              <a:lnSpc>
                <a:spcPct val="90000"/>
              </a:lnSpc>
              <a:spcBef>
                <a:spcPts val="375"/>
              </a:spcBef>
              <a:spcAft>
                <a:spcPts val="0"/>
              </a:spcAft>
              <a:buClr>
                <a:schemeClr val="lt1"/>
              </a:buClr>
              <a:buSzPts val="500"/>
              <a:buChar char="•"/>
              <a:defRPr sz="500">
                <a:solidFill>
                  <a:schemeClr val="lt1"/>
                </a:solidFill>
                <a:latin typeface="Arial"/>
                <a:ea typeface="Arial"/>
                <a:cs typeface="Arial"/>
                <a:sym typeface="Arial"/>
              </a:defRPr>
            </a:lvl3pPr>
            <a:lvl4pPr marL="1828800" lvl="3"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4pPr>
            <a:lvl5pPr marL="2286000" lvl="4" indent="-254000" algn="l">
              <a:lnSpc>
                <a:spcPct val="90000"/>
              </a:lnSpc>
              <a:spcBef>
                <a:spcPts val="375"/>
              </a:spcBef>
              <a:spcAft>
                <a:spcPts val="0"/>
              </a:spcAft>
              <a:buClr>
                <a:schemeClr val="lt1"/>
              </a:buClr>
              <a:buSzPts val="400"/>
              <a:buChar char="•"/>
              <a:defRPr sz="4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7"/>
          <p:cNvSpPr txBox="1">
            <a:spLocks noGrp="1"/>
          </p:cNvSpPr>
          <p:nvPr>
            <p:ph type="sldNum" idx="12"/>
          </p:nvPr>
        </p:nvSpPr>
        <p:spPr>
          <a:xfrm>
            <a:off x="211016" y="8557196"/>
            <a:ext cx="436684" cy="48683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9"/>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16" name="Google Shape;16;p29"/>
          <p:cNvCxnSpPr/>
          <p:nvPr/>
        </p:nvCxnSpPr>
        <p:spPr>
          <a:xfrm>
            <a:off x="211016" y="228600"/>
            <a:ext cx="6435969" cy="0"/>
          </a:xfrm>
          <a:prstGeom prst="straightConnector1">
            <a:avLst/>
          </a:prstGeom>
          <a:noFill/>
          <a:ln w="9525" cap="flat" cmpd="sng">
            <a:solidFill>
              <a:schemeClr val="dk1"/>
            </a:solidFill>
            <a:prstDash val="solid"/>
            <a:miter lim="800000"/>
            <a:headEnd type="none" w="sm" len="sm"/>
            <a:tailEnd type="none" w="sm" len="sm"/>
          </a:ln>
        </p:spPr>
      </p:cxnSp>
      <p:sp>
        <p:nvSpPr>
          <p:cNvPr id="17" name="Google Shape;17;p29"/>
          <p:cNvSpPr/>
          <p:nvPr/>
        </p:nvSpPr>
        <p:spPr>
          <a:xfrm>
            <a:off x="339969" y="105141"/>
            <a:ext cx="1758462" cy="24618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
          <p:cNvPicPr preferRelativeResize="0"/>
          <p:nvPr/>
        </p:nvPicPr>
        <p:blipFill>
          <a:blip r:embed="rId3"/>
          <a:srcRect l="12418" r="12418"/>
          <a:stretch/>
        </p:blipFill>
        <p:spPr>
          <a:xfrm>
            <a:off x="-1" y="-112733"/>
            <a:ext cx="6858001" cy="7603298"/>
          </a:xfrm>
          <a:prstGeom prst="rect">
            <a:avLst/>
          </a:prstGeom>
          <a:noFill/>
          <a:ln>
            <a:noFill/>
          </a:ln>
        </p:spPr>
      </p:pic>
      <p:sp>
        <p:nvSpPr>
          <p:cNvPr id="111" name="Google Shape;111;p1"/>
          <p:cNvSpPr txBox="1"/>
          <p:nvPr/>
        </p:nvSpPr>
        <p:spPr>
          <a:xfrm>
            <a:off x="171450" y="2071798"/>
            <a:ext cx="6515100" cy="21168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FFFFFF"/>
                </a:solidFill>
                <a:latin typeface="Roboto"/>
                <a:ea typeface="Roboto"/>
                <a:cs typeface="Roboto"/>
                <a:sym typeface="Roboto"/>
              </a:rPr>
              <a:t>THE</a:t>
            </a:r>
            <a:endParaRPr sz="120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latin typeface="Roboto"/>
                <a:ea typeface="Roboto"/>
                <a:cs typeface="Roboto"/>
                <a:sym typeface="Roboto"/>
              </a:rPr>
              <a:t>PERFECT LOAN PROPOSAL</a:t>
            </a:r>
            <a:endParaRPr sz="1200" i="0" u="none" strike="noStrike" cap="none">
              <a:solidFill>
                <a:schemeClr val="dk1"/>
              </a:solidFill>
              <a:latin typeface="Roboto"/>
              <a:ea typeface="Roboto"/>
              <a:cs typeface="Roboto"/>
              <a:sym typeface="Roboto"/>
            </a:endParaRPr>
          </a:p>
        </p:txBody>
      </p:sp>
      <p:pic>
        <p:nvPicPr>
          <p:cNvPr id="112" name="Google Shape;112;p1"/>
          <p:cNvPicPr preferRelativeResize="0"/>
          <p:nvPr/>
        </p:nvPicPr>
        <p:blipFill rotWithShape="1">
          <a:blip r:embed="rId4">
            <a:alphaModFix/>
          </a:blip>
          <a:srcRect/>
          <a:stretch/>
        </p:blipFill>
        <p:spPr>
          <a:xfrm>
            <a:off x="382044" y="359655"/>
            <a:ext cx="457200" cy="354330"/>
          </a:xfrm>
          <a:prstGeom prst="rect">
            <a:avLst/>
          </a:prstGeom>
          <a:noFill/>
          <a:ln>
            <a:noFill/>
          </a:ln>
        </p:spPr>
      </p:pic>
      <p:cxnSp>
        <p:nvCxnSpPr>
          <p:cNvPr id="113" name="Google Shape;113;p1"/>
          <p:cNvCxnSpPr/>
          <p:nvPr/>
        </p:nvCxnSpPr>
        <p:spPr>
          <a:xfrm>
            <a:off x="-1" y="1564492"/>
            <a:ext cx="3771900" cy="0"/>
          </a:xfrm>
          <a:prstGeom prst="straightConnector1">
            <a:avLst/>
          </a:prstGeom>
          <a:noFill/>
          <a:ln w="190500" cap="flat" cmpd="sng">
            <a:solidFill>
              <a:schemeClr val="lt1"/>
            </a:solidFill>
            <a:prstDash val="solid"/>
            <a:miter lim="800000"/>
            <a:headEnd type="none" w="sm" len="sm"/>
            <a:tailEnd type="none" w="sm" len="sm"/>
          </a:ln>
        </p:spPr>
      </p:cxnSp>
      <p:cxnSp>
        <p:nvCxnSpPr>
          <p:cNvPr id="114" name="Google Shape;114;p1"/>
          <p:cNvCxnSpPr/>
          <p:nvPr/>
        </p:nvCxnSpPr>
        <p:spPr>
          <a:xfrm>
            <a:off x="-1" y="4695999"/>
            <a:ext cx="3771900" cy="0"/>
          </a:xfrm>
          <a:prstGeom prst="straightConnector1">
            <a:avLst/>
          </a:prstGeom>
          <a:noFill/>
          <a:ln w="190500" cap="flat" cmpd="sng">
            <a:solidFill>
              <a:schemeClr val="lt1"/>
            </a:solidFill>
            <a:prstDash val="solid"/>
            <a:miter lim="800000"/>
            <a:headEnd type="none" w="sm" len="sm"/>
            <a:tailEnd type="none" w="sm" len="sm"/>
          </a:ln>
        </p:spPr>
      </p:cxnSp>
      <p:cxnSp>
        <p:nvCxnSpPr>
          <p:cNvPr id="115" name="Google Shape;115;p1"/>
          <p:cNvCxnSpPr/>
          <p:nvPr/>
        </p:nvCxnSpPr>
        <p:spPr>
          <a:xfrm>
            <a:off x="0" y="872326"/>
            <a:ext cx="6684645" cy="0"/>
          </a:xfrm>
          <a:prstGeom prst="straightConnector1">
            <a:avLst/>
          </a:prstGeom>
          <a:noFill/>
          <a:ln w="9525" cap="flat" cmpd="sng">
            <a:solidFill>
              <a:schemeClr val="lt1"/>
            </a:solidFill>
            <a:prstDash val="solid"/>
            <a:miter lim="800000"/>
            <a:headEnd type="none" w="sm" len="sm"/>
            <a:tailEnd type="none" w="sm" len="sm"/>
          </a:ln>
        </p:spPr>
      </p:cxnSp>
      <p:sp>
        <p:nvSpPr>
          <p:cNvPr id="116" name="Google Shape;116;p1"/>
          <p:cNvSpPr txBox="1"/>
          <p:nvPr/>
        </p:nvSpPr>
        <p:spPr>
          <a:xfrm>
            <a:off x="382044" y="5303326"/>
            <a:ext cx="481620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dirty="0">
                <a:solidFill>
                  <a:schemeClr val="bg1"/>
                </a:solidFill>
                <a:latin typeface="Roboto"/>
                <a:ea typeface="Roboto"/>
                <a:cs typeface="Roboto"/>
                <a:sym typeface="Roboto"/>
              </a:rPr>
              <a:t>By Mara Santos</a:t>
            </a:r>
            <a:endParaRPr sz="2000" b="1" i="0" u="none" strike="noStrike" cap="none" dirty="0">
              <a:solidFill>
                <a:schemeClr val="bg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437E6D4A-C445-B4FF-734A-C6233F52347E}"/>
              </a:ext>
            </a:extLst>
          </p:cNvPr>
          <p:cNvPicPr>
            <a:picLocks noChangeAspect="1"/>
          </p:cNvPicPr>
          <p:nvPr/>
        </p:nvPicPr>
        <p:blipFill>
          <a:blip r:embed="rId5"/>
          <a:stretch>
            <a:fillRect/>
          </a:stretch>
        </p:blipFill>
        <p:spPr>
          <a:xfrm>
            <a:off x="1885949" y="7320199"/>
            <a:ext cx="4816200" cy="2116895"/>
          </a:xfrm>
          <a:prstGeom prst="rect">
            <a:avLst/>
          </a:prstGeom>
        </p:spPr>
      </p:pic>
      <p:pic>
        <p:nvPicPr>
          <p:cNvPr id="4" name="Picture 3">
            <a:extLst>
              <a:ext uri="{FF2B5EF4-FFF2-40B4-BE49-F238E27FC236}">
                <a16:creationId xmlns:a16="http://schemas.microsoft.com/office/drawing/2014/main" id="{9DE8DC16-B0CE-8C12-F2EB-AE5D57501C2B}"/>
              </a:ext>
            </a:extLst>
          </p:cNvPr>
          <p:cNvPicPr>
            <a:picLocks noChangeAspect="1"/>
          </p:cNvPicPr>
          <p:nvPr/>
        </p:nvPicPr>
        <p:blipFill>
          <a:blip r:embed="rId6"/>
          <a:stretch>
            <a:fillRect/>
          </a:stretch>
        </p:blipFill>
        <p:spPr>
          <a:xfrm>
            <a:off x="-1" y="7821411"/>
            <a:ext cx="938550" cy="13061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
          <p:cNvSpPr txBox="1"/>
          <p:nvPr/>
        </p:nvSpPr>
        <p:spPr>
          <a:xfrm>
            <a:off x="315802" y="123100"/>
            <a:ext cx="2057400" cy="296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dirty="0">
                <a:solidFill>
                  <a:schemeClr val="lt1"/>
                </a:solidFill>
                <a:latin typeface="Arial"/>
                <a:ea typeface="Arial"/>
                <a:cs typeface="Arial"/>
                <a:sym typeface="Arial"/>
              </a:rPr>
              <a:t>Section 1: About </a:t>
            </a:r>
            <a:r>
              <a:rPr lang="en-US" sz="900" dirty="0">
                <a:solidFill>
                  <a:schemeClr val="lt1"/>
                </a:solidFill>
              </a:rPr>
              <a:t>Our Operations</a:t>
            </a:r>
            <a:endParaRPr sz="1400" b="0" i="0" u="none" strike="noStrike" cap="none" dirty="0">
              <a:solidFill>
                <a:srgbClr val="000000"/>
              </a:solidFill>
              <a:latin typeface="Arial"/>
              <a:ea typeface="Arial"/>
              <a:cs typeface="Arial"/>
              <a:sym typeface="Arial"/>
            </a:endParaRPr>
          </a:p>
        </p:txBody>
      </p:sp>
      <p:grpSp>
        <p:nvGrpSpPr>
          <p:cNvPr id="141" name="Google Shape;141;p3"/>
          <p:cNvGrpSpPr/>
          <p:nvPr/>
        </p:nvGrpSpPr>
        <p:grpSpPr>
          <a:xfrm>
            <a:off x="0" y="770704"/>
            <a:ext cx="6648449" cy="2771305"/>
            <a:chOff x="57150" y="794632"/>
            <a:chExt cx="6648449" cy="2771305"/>
          </a:xfrm>
        </p:grpSpPr>
        <p:sp>
          <p:nvSpPr>
            <p:cNvPr id="142" name="Google Shape;142;p3"/>
            <p:cNvSpPr txBox="1"/>
            <p:nvPr/>
          </p:nvSpPr>
          <p:spPr>
            <a:xfrm>
              <a:off x="57150" y="938212"/>
              <a:ext cx="342900" cy="628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1</a:t>
              </a:r>
              <a:endParaRPr sz="1800" b="0" i="0" u="none" strike="noStrike" cap="none">
                <a:solidFill>
                  <a:schemeClr val="dk1"/>
                </a:solidFill>
                <a:latin typeface="Calibri"/>
                <a:ea typeface="Calibri"/>
                <a:cs typeface="Calibri"/>
                <a:sym typeface="Calibri"/>
              </a:endParaRPr>
            </a:p>
          </p:txBody>
        </p:sp>
        <p:cxnSp>
          <p:nvCxnSpPr>
            <p:cNvPr id="143" name="Google Shape;143;p3"/>
            <p:cNvCxnSpPr/>
            <p:nvPr/>
          </p:nvCxnSpPr>
          <p:spPr>
            <a:xfrm>
              <a:off x="514350" y="800100"/>
              <a:ext cx="0" cy="904875"/>
            </a:xfrm>
            <a:prstGeom prst="straightConnector1">
              <a:avLst/>
            </a:prstGeom>
            <a:noFill/>
            <a:ln w="28575" cap="flat" cmpd="sng">
              <a:solidFill>
                <a:srgbClr val="92BED4"/>
              </a:solidFill>
              <a:prstDash val="solid"/>
              <a:miter lim="800000"/>
              <a:headEnd type="none" w="sm" len="sm"/>
              <a:tailEnd type="none" w="sm" len="sm"/>
            </a:ln>
          </p:spPr>
        </p:cxnSp>
        <p:sp>
          <p:nvSpPr>
            <p:cNvPr id="144" name="Google Shape;144;p3"/>
            <p:cNvSpPr txBox="1"/>
            <p:nvPr/>
          </p:nvSpPr>
          <p:spPr>
            <a:xfrm>
              <a:off x="533399" y="794632"/>
              <a:ext cx="6172200" cy="904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dirty="0">
                  <a:solidFill>
                    <a:schemeClr val="dk1"/>
                  </a:solidFill>
                  <a:latin typeface="Roboto"/>
                  <a:ea typeface="Roboto"/>
                  <a:cs typeface="Roboto"/>
                  <a:sym typeface="Roboto"/>
                </a:rPr>
                <a:t>OUR </a:t>
              </a:r>
              <a:r>
                <a:rPr lang="en-US" sz="2400" dirty="0">
                  <a:solidFill>
                    <a:schemeClr val="dk1"/>
                  </a:solidFill>
                  <a:latin typeface="Roboto"/>
                  <a:ea typeface="Roboto"/>
                  <a:cs typeface="Roboto"/>
                  <a:sym typeface="Roboto"/>
                </a:rPr>
                <a:t>BACKGROUND</a:t>
              </a:r>
              <a:endParaRPr sz="2400" i="0" u="none" strike="noStrike" cap="none" dirty="0">
                <a:solidFill>
                  <a:schemeClr val="dk1"/>
                </a:solidFill>
                <a:latin typeface="Roboto"/>
                <a:ea typeface="Roboto"/>
                <a:cs typeface="Roboto"/>
                <a:sym typeface="Roboto"/>
              </a:endParaRPr>
            </a:p>
          </p:txBody>
        </p:sp>
        <p:sp>
          <p:nvSpPr>
            <p:cNvPr id="145" name="Google Shape;145;p3"/>
            <p:cNvSpPr txBox="1"/>
            <p:nvPr/>
          </p:nvSpPr>
          <p:spPr>
            <a:xfrm>
              <a:off x="628649" y="1306957"/>
              <a:ext cx="5714993" cy="225898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1300"/>
                <a:buFont typeface="Arial"/>
                <a:buNone/>
              </a:pPr>
              <a:endParaRPr sz="1200" dirty="0">
                <a:solidFill>
                  <a:srgbClr val="262626"/>
                </a:solidFill>
                <a:latin typeface="Roboto"/>
                <a:ea typeface="Roboto"/>
                <a:cs typeface="Roboto"/>
                <a:sym typeface="Roboto"/>
              </a:endParaRPr>
            </a:p>
          </p:txBody>
        </p:sp>
      </p:grpSp>
      <p:grpSp>
        <p:nvGrpSpPr>
          <p:cNvPr id="146" name="Google Shape;146;p3"/>
          <p:cNvGrpSpPr/>
          <p:nvPr/>
        </p:nvGrpSpPr>
        <p:grpSpPr>
          <a:xfrm>
            <a:off x="100260" y="6539882"/>
            <a:ext cx="6629399" cy="1242349"/>
            <a:chOff x="57149" y="6296261"/>
            <a:chExt cx="6629399" cy="1042676"/>
          </a:xfrm>
        </p:grpSpPr>
        <p:sp>
          <p:nvSpPr>
            <p:cNvPr id="147" name="Google Shape;147;p3"/>
            <p:cNvSpPr txBox="1"/>
            <p:nvPr/>
          </p:nvSpPr>
          <p:spPr>
            <a:xfrm>
              <a:off x="57149" y="6434137"/>
              <a:ext cx="342900" cy="628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3</a:t>
              </a:r>
              <a:endParaRPr sz="1800" b="0" i="0" u="none" strike="noStrike" cap="none">
                <a:solidFill>
                  <a:schemeClr val="dk1"/>
                </a:solidFill>
                <a:latin typeface="Calibri"/>
                <a:ea typeface="Calibri"/>
                <a:cs typeface="Calibri"/>
                <a:sym typeface="Calibri"/>
              </a:endParaRPr>
            </a:p>
          </p:txBody>
        </p:sp>
        <p:cxnSp>
          <p:nvCxnSpPr>
            <p:cNvPr id="148" name="Google Shape;148;p3"/>
            <p:cNvCxnSpPr/>
            <p:nvPr/>
          </p:nvCxnSpPr>
          <p:spPr>
            <a:xfrm>
              <a:off x="514350" y="6434137"/>
              <a:ext cx="0" cy="904800"/>
            </a:xfrm>
            <a:prstGeom prst="straightConnector1">
              <a:avLst/>
            </a:prstGeom>
            <a:noFill/>
            <a:ln w="28575" cap="flat" cmpd="sng">
              <a:solidFill>
                <a:srgbClr val="92BED4"/>
              </a:solidFill>
              <a:prstDash val="solid"/>
              <a:miter lim="800000"/>
              <a:headEnd type="none" w="sm" len="sm"/>
              <a:tailEnd type="none" w="sm" len="sm"/>
            </a:ln>
          </p:spPr>
        </p:cxnSp>
        <p:sp>
          <p:nvSpPr>
            <p:cNvPr id="149" name="Google Shape;149;p3"/>
            <p:cNvSpPr txBox="1"/>
            <p:nvPr/>
          </p:nvSpPr>
          <p:spPr>
            <a:xfrm>
              <a:off x="514348" y="6296261"/>
              <a:ext cx="6172200" cy="9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Roboto"/>
                  <a:ea typeface="Roboto"/>
                  <a:cs typeface="Roboto"/>
                  <a:sym typeface="Roboto"/>
                </a:rPr>
                <a:t>OUR </a:t>
              </a:r>
              <a:r>
                <a:rPr lang="en-US" sz="2400" i="0" u="none" strike="noStrike" cap="none" dirty="0">
                  <a:solidFill>
                    <a:schemeClr val="dk1"/>
                  </a:solidFill>
                  <a:latin typeface="Roboto"/>
                  <a:ea typeface="Roboto"/>
                  <a:cs typeface="Roboto"/>
                  <a:sym typeface="Roboto"/>
                </a:rPr>
                <a:t>VISION</a:t>
              </a:r>
              <a:endParaRPr sz="2400" i="0" u="none" strike="noStrike" cap="none" dirty="0">
                <a:solidFill>
                  <a:schemeClr val="dk1"/>
                </a:solidFill>
                <a:latin typeface="Roboto"/>
                <a:ea typeface="Roboto"/>
                <a:cs typeface="Roboto"/>
                <a:sym typeface="Roboto"/>
              </a:endParaRPr>
            </a:p>
          </p:txBody>
        </p:sp>
      </p:grpSp>
      <p:grpSp>
        <p:nvGrpSpPr>
          <p:cNvPr id="151" name="Google Shape;151;p3"/>
          <p:cNvGrpSpPr/>
          <p:nvPr/>
        </p:nvGrpSpPr>
        <p:grpSpPr>
          <a:xfrm>
            <a:off x="0" y="3698059"/>
            <a:ext cx="6657975" cy="2126525"/>
            <a:chOff x="85725" y="4354828"/>
            <a:chExt cx="6657975" cy="2126525"/>
          </a:xfrm>
        </p:grpSpPr>
        <p:sp>
          <p:nvSpPr>
            <p:cNvPr id="152" name="Google Shape;152;p3"/>
            <p:cNvSpPr txBox="1"/>
            <p:nvPr/>
          </p:nvSpPr>
          <p:spPr>
            <a:xfrm>
              <a:off x="85725" y="4410424"/>
              <a:ext cx="342900" cy="628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2</a:t>
              </a:r>
              <a:endParaRPr sz="1800" b="0" i="0" u="none" strike="noStrike" cap="none">
                <a:solidFill>
                  <a:schemeClr val="dk1"/>
                </a:solidFill>
                <a:latin typeface="Calibri"/>
                <a:ea typeface="Calibri"/>
                <a:cs typeface="Calibri"/>
                <a:sym typeface="Calibri"/>
              </a:endParaRPr>
            </a:p>
          </p:txBody>
        </p:sp>
        <p:cxnSp>
          <p:nvCxnSpPr>
            <p:cNvPr id="153" name="Google Shape;153;p3"/>
            <p:cNvCxnSpPr>
              <a:cxnSpLocks/>
            </p:cNvCxnSpPr>
            <p:nvPr/>
          </p:nvCxnSpPr>
          <p:spPr>
            <a:xfrm>
              <a:off x="514349" y="4354828"/>
              <a:ext cx="0" cy="739992"/>
            </a:xfrm>
            <a:prstGeom prst="straightConnector1">
              <a:avLst/>
            </a:prstGeom>
            <a:noFill/>
            <a:ln w="28575" cap="flat" cmpd="sng">
              <a:solidFill>
                <a:srgbClr val="92BED4"/>
              </a:solidFill>
              <a:prstDash val="solid"/>
              <a:miter lim="800000"/>
              <a:headEnd type="none" w="sm" len="sm"/>
              <a:tailEnd type="none" w="sm" len="sm"/>
            </a:ln>
          </p:spPr>
        </p:cxnSp>
        <p:sp>
          <p:nvSpPr>
            <p:cNvPr id="154" name="Google Shape;154;p3"/>
            <p:cNvSpPr txBox="1"/>
            <p:nvPr/>
          </p:nvSpPr>
          <p:spPr>
            <a:xfrm>
              <a:off x="571500" y="4354828"/>
              <a:ext cx="6172200" cy="5950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Roboto"/>
                  <a:ea typeface="Roboto"/>
                  <a:cs typeface="Roboto"/>
                  <a:sym typeface="Roboto"/>
                </a:rPr>
                <a:t>STRATEGIC </a:t>
              </a:r>
              <a:r>
                <a:rPr lang="en-US" sz="2400" i="0" u="none" strike="noStrike" cap="none" dirty="0">
                  <a:solidFill>
                    <a:schemeClr val="dk1"/>
                  </a:solidFill>
                  <a:latin typeface="Roboto"/>
                  <a:ea typeface="Roboto"/>
                  <a:cs typeface="Roboto"/>
                  <a:sym typeface="Roboto"/>
                </a:rPr>
                <a:t>OBJECTIVE</a:t>
              </a:r>
              <a:endParaRPr sz="2400" i="0" u="none" strike="noStrike" cap="none" dirty="0">
                <a:solidFill>
                  <a:schemeClr val="dk1"/>
                </a:solidFill>
                <a:latin typeface="Roboto"/>
                <a:ea typeface="Roboto"/>
                <a:cs typeface="Roboto"/>
                <a:sym typeface="Roboto"/>
              </a:endParaRPr>
            </a:p>
          </p:txBody>
        </p:sp>
        <p:sp>
          <p:nvSpPr>
            <p:cNvPr id="155" name="Google Shape;155;p3"/>
            <p:cNvSpPr txBox="1"/>
            <p:nvPr/>
          </p:nvSpPr>
          <p:spPr>
            <a:xfrm>
              <a:off x="628650" y="4728857"/>
              <a:ext cx="5867400" cy="1752496"/>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1300"/>
                <a:buFont typeface="Arial"/>
                <a:buNone/>
              </a:pPr>
              <a:endParaRPr sz="1800" i="0" u="none" strike="noStrike" cap="none" dirty="0">
                <a:solidFill>
                  <a:schemeClr val="dk1"/>
                </a:solidFill>
                <a:latin typeface="Roboto"/>
                <a:ea typeface="Roboto"/>
                <a:cs typeface="Roboto"/>
                <a:sym typeface="Roboto"/>
              </a:endParaRPr>
            </a:p>
          </p:txBody>
        </p:sp>
      </p:grpSp>
      <p:sp>
        <p:nvSpPr>
          <p:cNvPr id="3" name="TextBox 2">
            <a:extLst>
              <a:ext uri="{FF2B5EF4-FFF2-40B4-BE49-F238E27FC236}">
                <a16:creationId xmlns:a16="http://schemas.microsoft.com/office/drawing/2014/main" id="{496B0C4F-F555-E4C1-9BF3-0D6707FAF99A}"/>
              </a:ext>
            </a:extLst>
          </p:cNvPr>
          <p:cNvSpPr txBox="1"/>
          <p:nvPr/>
        </p:nvSpPr>
        <p:spPr>
          <a:xfrm>
            <a:off x="514348" y="1239835"/>
            <a:ext cx="5829292" cy="2246769"/>
          </a:xfrm>
          <a:prstGeom prst="rect">
            <a:avLst/>
          </a:prstGeom>
          <a:noFill/>
        </p:spPr>
        <p:txBody>
          <a:bodyPr wrap="square">
            <a:spAutoFit/>
          </a:bodyPr>
          <a:lstStyle/>
          <a:p>
            <a:r>
              <a:rPr lang="en-US" b="0" i="0" dirty="0">
                <a:solidFill>
                  <a:srgbClr val="374151"/>
                </a:solidFill>
                <a:effectLst/>
                <a:latin typeface="+mj-lt"/>
              </a:rPr>
              <a:t>My husband and I entered the real estate industry in 2013, initially focusing on rental properties. In 2020, leveraging our management expertise, we established Positive Vibe Property Partners with the primary goal of engaging in property flips. During this period, we juggled flipping projects alongside our regular jobs. Starting gradually, we encountered challenges, learned from mistakes, and gained valuable experience. In 2022, I obtained my realtor license and transitioned to real estate as a full-time pursuit, leaving my previous job. Additionally, we extend loans, leveraging our understanding of what constitutes a sound deal for lending purposes</a:t>
            </a:r>
            <a:endParaRPr lang="en-US" dirty="0">
              <a:latin typeface="+mj-lt"/>
            </a:endParaRPr>
          </a:p>
        </p:txBody>
      </p:sp>
      <p:sp>
        <p:nvSpPr>
          <p:cNvPr id="5" name="TextBox 4">
            <a:extLst>
              <a:ext uri="{FF2B5EF4-FFF2-40B4-BE49-F238E27FC236}">
                <a16:creationId xmlns:a16="http://schemas.microsoft.com/office/drawing/2014/main" id="{E6EBCA14-10D9-AAC3-003C-510145BF8704}"/>
              </a:ext>
            </a:extLst>
          </p:cNvPr>
          <p:cNvSpPr txBox="1"/>
          <p:nvPr/>
        </p:nvSpPr>
        <p:spPr>
          <a:xfrm>
            <a:off x="557459" y="4167801"/>
            <a:ext cx="5829292" cy="2246769"/>
          </a:xfrm>
          <a:prstGeom prst="rect">
            <a:avLst/>
          </a:prstGeom>
          <a:noFill/>
        </p:spPr>
        <p:txBody>
          <a:bodyPr wrap="square">
            <a:spAutoFit/>
          </a:bodyPr>
          <a:lstStyle/>
          <a:p>
            <a:r>
              <a:rPr lang="en-US" b="0" i="0" dirty="0">
                <a:solidFill>
                  <a:srgbClr val="374151"/>
                </a:solidFill>
                <a:effectLst/>
                <a:latin typeface="+mj-lt"/>
              </a:rPr>
              <a:t>Our project acquisitions primarily come from distressed </a:t>
            </a:r>
            <a:r>
              <a:rPr lang="en-US" dirty="0">
                <a:solidFill>
                  <a:srgbClr val="374151"/>
                </a:solidFill>
                <a:latin typeface="+mj-lt"/>
              </a:rPr>
              <a:t>houses from </a:t>
            </a:r>
            <a:r>
              <a:rPr lang="en-US" b="0" i="0" dirty="0">
                <a:solidFill>
                  <a:srgbClr val="374151"/>
                </a:solidFill>
                <a:effectLst/>
                <a:latin typeface="+mj-lt"/>
              </a:rPr>
              <a:t>the MLS and wholesalers. Our niche is in lower to mid-priced single-family residences northeast of Atlanta, which we consider our bread and butter.. </a:t>
            </a:r>
            <a:r>
              <a:rPr lang="en-US" dirty="0">
                <a:solidFill>
                  <a:srgbClr val="374151"/>
                </a:solidFill>
                <a:latin typeface="+mj-lt"/>
              </a:rPr>
              <a:t>W</a:t>
            </a:r>
            <a:r>
              <a:rPr lang="en-US" b="0" i="0" dirty="0">
                <a:solidFill>
                  <a:srgbClr val="374151"/>
                </a:solidFill>
                <a:effectLst/>
                <a:latin typeface="+mj-lt"/>
              </a:rPr>
              <a:t>e've established systems that allow us to complete projects swiftly, coupled with a strategy of competitive pricing. Successfully, our turnaround time from acquisition to sale has consistently been less than four months. Additionally, I personally acquire houses based on my preferences, considering them as potential long-term holdings. In the event of unforeseen circumstances, we have the option to refinance and retain the property as a rental.</a:t>
            </a:r>
            <a:endParaRPr lang="en-US" dirty="0">
              <a:latin typeface="+mj-lt"/>
            </a:endParaRPr>
          </a:p>
        </p:txBody>
      </p:sp>
      <p:sp>
        <p:nvSpPr>
          <p:cNvPr id="11" name="TextBox 10">
            <a:extLst>
              <a:ext uri="{FF2B5EF4-FFF2-40B4-BE49-F238E27FC236}">
                <a16:creationId xmlns:a16="http://schemas.microsoft.com/office/drawing/2014/main" id="{01F2E455-78E6-D1A6-C44F-B030EE8DE3EC}"/>
              </a:ext>
            </a:extLst>
          </p:cNvPr>
          <p:cNvSpPr txBox="1"/>
          <p:nvPr/>
        </p:nvSpPr>
        <p:spPr>
          <a:xfrm>
            <a:off x="600073" y="7004601"/>
            <a:ext cx="5657841" cy="1169551"/>
          </a:xfrm>
          <a:prstGeom prst="rect">
            <a:avLst/>
          </a:prstGeom>
          <a:noFill/>
        </p:spPr>
        <p:txBody>
          <a:bodyPr wrap="square">
            <a:spAutoFit/>
          </a:bodyPr>
          <a:lstStyle/>
          <a:p>
            <a:r>
              <a:rPr lang="en-US" b="0" i="0" dirty="0">
                <a:solidFill>
                  <a:srgbClr val="374151"/>
                </a:solidFill>
                <a:effectLst/>
                <a:latin typeface="+mj-lt"/>
              </a:rPr>
              <a:t>Our primary emphasis is on delivering an excellent product at an affordable price for homeowners seeking a beautiful, hassle-free house without breaking the bank. We have achieved success in this endeavor, with our homes consistently selling rapidly and often receiving multiple offers.</a:t>
            </a:r>
            <a:endParaRPr lang="en-US"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61" name="Google Shape;161;p5"/>
          <p:cNvGrpSpPr/>
          <p:nvPr/>
        </p:nvGrpSpPr>
        <p:grpSpPr>
          <a:xfrm>
            <a:off x="57150" y="674244"/>
            <a:ext cx="6743700" cy="904875"/>
            <a:chOff x="57150" y="800100"/>
            <a:chExt cx="6743700" cy="904875"/>
          </a:xfrm>
        </p:grpSpPr>
        <p:sp>
          <p:nvSpPr>
            <p:cNvPr id="162" name="Google Shape;162;p5"/>
            <p:cNvSpPr txBox="1"/>
            <p:nvPr/>
          </p:nvSpPr>
          <p:spPr>
            <a:xfrm>
              <a:off x="57150" y="938212"/>
              <a:ext cx="342900" cy="628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Helvetica Neue"/>
                  <a:ea typeface="Helvetica Neue"/>
                  <a:cs typeface="Helvetica Neue"/>
                  <a:sym typeface="Helvetica Neue"/>
                </a:rPr>
                <a:t>5</a:t>
              </a:r>
              <a:endParaRPr sz="1800" b="0" i="0" u="none" strike="noStrike" cap="none">
                <a:solidFill>
                  <a:schemeClr val="dk1"/>
                </a:solidFill>
                <a:latin typeface="Calibri"/>
                <a:ea typeface="Calibri"/>
                <a:cs typeface="Calibri"/>
                <a:sym typeface="Calibri"/>
              </a:endParaRPr>
            </a:p>
          </p:txBody>
        </p:sp>
        <p:cxnSp>
          <p:nvCxnSpPr>
            <p:cNvPr id="163" name="Google Shape;163;p5"/>
            <p:cNvCxnSpPr/>
            <p:nvPr/>
          </p:nvCxnSpPr>
          <p:spPr>
            <a:xfrm>
              <a:off x="514350" y="800100"/>
              <a:ext cx="0" cy="904875"/>
            </a:xfrm>
            <a:prstGeom prst="straightConnector1">
              <a:avLst/>
            </a:prstGeom>
            <a:noFill/>
            <a:ln w="28575" cap="flat" cmpd="sng">
              <a:solidFill>
                <a:srgbClr val="FF5F00"/>
              </a:solidFill>
              <a:prstDash val="solid"/>
              <a:miter lim="800000"/>
              <a:headEnd type="none" w="sm" len="sm"/>
              <a:tailEnd type="none" w="sm" len="sm"/>
            </a:ln>
          </p:spPr>
        </p:cxnSp>
        <p:sp>
          <p:nvSpPr>
            <p:cNvPr id="164" name="Google Shape;164;p5"/>
            <p:cNvSpPr txBox="1"/>
            <p:nvPr/>
          </p:nvSpPr>
          <p:spPr>
            <a:xfrm>
              <a:off x="628650" y="800100"/>
              <a:ext cx="6172200" cy="904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OUR COMPANY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IN NUMBERS</a:t>
              </a:r>
              <a:endParaRPr sz="1050" b="0" i="0" u="none" strike="noStrike" cap="none">
                <a:solidFill>
                  <a:schemeClr val="dk1"/>
                </a:solidFill>
                <a:latin typeface="Arial"/>
                <a:ea typeface="Arial"/>
                <a:cs typeface="Arial"/>
                <a:sym typeface="Arial"/>
              </a:endParaRPr>
            </a:p>
          </p:txBody>
        </p:sp>
      </p:grpSp>
      <p:pic>
        <p:nvPicPr>
          <p:cNvPr id="166" name="Google Shape;166;p5"/>
          <p:cNvPicPr preferRelativeResize="0"/>
          <p:nvPr/>
        </p:nvPicPr>
        <p:blipFill rotWithShape="1">
          <a:blip r:embed="rId3">
            <a:alphaModFix/>
          </a:blip>
          <a:srcRect/>
          <a:stretch/>
        </p:blipFill>
        <p:spPr>
          <a:xfrm>
            <a:off x="241263" y="2177181"/>
            <a:ext cx="698086" cy="718909"/>
          </a:xfrm>
          <a:prstGeom prst="rect">
            <a:avLst/>
          </a:prstGeom>
          <a:noFill/>
          <a:ln>
            <a:noFill/>
          </a:ln>
        </p:spPr>
      </p:pic>
      <p:sp>
        <p:nvSpPr>
          <p:cNvPr id="167" name="Google Shape;167;p5"/>
          <p:cNvSpPr txBox="1"/>
          <p:nvPr/>
        </p:nvSpPr>
        <p:spPr>
          <a:xfrm>
            <a:off x="1017713" y="2177181"/>
            <a:ext cx="999000" cy="7188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100"/>
              <a:buFont typeface="Arial"/>
              <a:buNone/>
            </a:pPr>
            <a:r>
              <a:rPr lang="en-US" sz="2100" b="1" dirty="0">
                <a:solidFill>
                  <a:schemeClr val="dk1"/>
                </a:solidFill>
                <a:latin typeface="Helvetica Neue"/>
                <a:ea typeface="Calibri"/>
                <a:cs typeface="Calibri"/>
                <a:sym typeface="Helvetica Neue"/>
              </a:rPr>
              <a:t>4</a:t>
            </a:r>
            <a:endParaRPr sz="1200" b="0" i="0" u="none" strike="noStrike" cap="none" dirty="0">
              <a:solidFill>
                <a:schemeClr val="dk1"/>
              </a:solidFill>
              <a:latin typeface="Calibri"/>
              <a:ea typeface="Calibri"/>
              <a:cs typeface="Calibri"/>
              <a:sym typeface="Calibri"/>
            </a:endParaRPr>
          </a:p>
        </p:txBody>
      </p:sp>
      <p:sp>
        <p:nvSpPr>
          <p:cNvPr id="168" name="Google Shape;168;p5"/>
          <p:cNvSpPr txBox="1"/>
          <p:nvPr/>
        </p:nvSpPr>
        <p:spPr>
          <a:xfrm>
            <a:off x="2095500" y="1685927"/>
            <a:ext cx="4488900" cy="2000400"/>
          </a:xfrm>
          <a:prstGeom prst="rect">
            <a:avLst/>
          </a:prstGeom>
          <a:noFill/>
          <a:ln>
            <a:noFill/>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1400"/>
              <a:buFont typeface="Arial"/>
              <a:buNone/>
            </a:pPr>
            <a:r>
              <a:rPr lang="en-US" dirty="0">
                <a:latin typeface="Helvetica Neue"/>
                <a:ea typeface="Helvetica Neue"/>
                <a:cs typeface="Helvetica Neue"/>
                <a:sym typeface="Helvetica Neue"/>
              </a:rPr>
              <a:t>We’ve been doing flips for 4 years. We have used Hard Money, Private Money and our own capital to fund the deals. </a:t>
            </a:r>
            <a:endParaRPr sz="1400" b="0" i="0" u="none" strike="noStrike" cap="none" dirty="0">
              <a:solidFill>
                <a:schemeClr val="dk1"/>
              </a:solidFill>
              <a:latin typeface="Helvetica Neue"/>
              <a:ea typeface="Helvetica Neue"/>
              <a:cs typeface="Helvetica Neue"/>
              <a:sym typeface="Helvetica Neue"/>
            </a:endParaRPr>
          </a:p>
        </p:txBody>
      </p:sp>
      <p:cxnSp>
        <p:nvCxnSpPr>
          <p:cNvPr id="169" name="Google Shape;169;p5"/>
          <p:cNvCxnSpPr/>
          <p:nvPr/>
        </p:nvCxnSpPr>
        <p:spPr>
          <a:xfrm>
            <a:off x="2016826" y="2177181"/>
            <a:ext cx="0" cy="718800"/>
          </a:xfrm>
          <a:prstGeom prst="straightConnector1">
            <a:avLst/>
          </a:prstGeom>
          <a:noFill/>
          <a:ln w="28575" cap="flat" cmpd="sng">
            <a:solidFill>
              <a:srgbClr val="92BED4"/>
            </a:solidFill>
            <a:prstDash val="solid"/>
            <a:miter lim="800000"/>
            <a:headEnd type="none" w="sm" len="sm"/>
            <a:tailEnd type="none" w="sm" len="sm"/>
          </a:ln>
        </p:spPr>
      </p:cxnSp>
      <p:pic>
        <p:nvPicPr>
          <p:cNvPr id="170" name="Google Shape;170;p5"/>
          <p:cNvPicPr preferRelativeResize="0"/>
          <p:nvPr/>
        </p:nvPicPr>
        <p:blipFill rotWithShape="1">
          <a:blip r:embed="rId4">
            <a:alphaModFix/>
          </a:blip>
          <a:srcRect/>
          <a:stretch/>
        </p:blipFill>
        <p:spPr>
          <a:xfrm>
            <a:off x="319964" y="4346136"/>
            <a:ext cx="697949" cy="718820"/>
          </a:xfrm>
          <a:prstGeom prst="rect">
            <a:avLst/>
          </a:prstGeom>
          <a:noFill/>
          <a:ln>
            <a:noFill/>
          </a:ln>
        </p:spPr>
      </p:pic>
      <p:sp>
        <p:nvSpPr>
          <p:cNvPr id="171" name="Google Shape;171;p5"/>
          <p:cNvSpPr txBox="1"/>
          <p:nvPr/>
        </p:nvSpPr>
        <p:spPr>
          <a:xfrm>
            <a:off x="1017880" y="4356848"/>
            <a:ext cx="999000" cy="7188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100"/>
              <a:buFont typeface="Arial"/>
              <a:buNone/>
            </a:pPr>
            <a:r>
              <a:rPr lang="en-US" sz="2100" b="1" dirty="0">
                <a:solidFill>
                  <a:schemeClr val="dk1"/>
                </a:solidFill>
                <a:latin typeface="Helvetica Neue"/>
                <a:ea typeface="Calibri"/>
                <a:cs typeface="Calibri"/>
                <a:sym typeface="Helvetica Neue"/>
              </a:rPr>
              <a:t>13</a:t>
            </a:r>
            <a:endParaRPr sz="1200" b="0" i="0" u="none" strike="noStrike" cap="none" dirty="0">
              <a:solidFill>
                <a:schemeClr val="dk1"/>
              </a:solidFill>
              <a:latin typeface="Calibri"/>
              <a:ea typeface="Calibri"/>
              <a:cs typeface="Calibri"/>
              <a:sym typeface="Calibri"/>
            </a:endParaRPr>
          </a:p>
        </p:txBody>
      </p:sp>
      <p:sp>
        <p:nvSpPr>
          <p:cNvPr id="172" name="Google Shape;172;p5"/>
          <p:cNvSpPr txBox="1"/>
          <p:nvPr/>
        </p:nvSpPr>
        <p:spPr>
          <a:xfrm>
            <a:off x="2127700" y="4038599"/>
            <a:ext cx="4488900" cy="1686000"/>
          </a:xfrm>
          <a:prstGeom prst="rect">
            <a:avLst/>
          </a:prstGeom>
          <a:noFill/>
          <a:ln>
            <a:noFill/>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Clr>
                <a:schemeClr val="dk1"/>
              </a:buClr>
              <a:buSzPts val="1400"/>
              <a:buFont typeface="Arial"/>
              <a:buNone/>
            </a:pPr>
            <a:r>
              <a:rPr lang="en-US" dirty="0">
                <a:solidFill>
                  <a:schemeClr val="dk1"/>
                </a:solidFill>
                <a:latin typeface="Helvetica Neue"/>
                <a:ea typeface="Helvetica Neue"/>
                <a:cs typeface="Helvetica Neue"/>
                <a:sym typeface="Helvetica Neue"/>
              </a:rPr>
              <a:t>We have done </a:t>
            </a:r>
            <a:r>
              <a:rPr lang="en-US" dirty="0" err="1">
                <a:solidFill>
                  <a:schemeClr val="dk1"/>
                </a:solidFill>
                <a:latin typeface="Helvetica Neue"/>
                <a:ea typeface="Helvetica Neue"/>
                <a:cs typeface="Helvetica Neue"/>
                <a:sym typeface="Helvetica Neue"/>
              </a:rPr>
              <a:t>AirBnBs</a:t>
            </a:r>
            <a:r>
              <a:rPr lang="en-US" dirty="0">
                <a:solidFill>
                  <a:schemeClr val="dk1"/>
                </a:solidFill>
                <a:latin typeface="Helvetica Neue"/>
                <a:ea typeface="Helvetica Neue"/>
                <a:cs typeface="Helvetica Neue"/>
                <a:sym typeface="Helvetica Neue"/>
              </a:rPr>
              <a:t>, long term rentals and flips. Currently own 3 rentals, have one new construction in the market and one flip project running.</a:t>
            </a:r>
            <a:endParaRPr sz="1400" b="0" i="0" u="none" strike="noStrike" cap="none" dirty="0">
              <a:solidFill>
                <a:schemeClr val="dk1"/>
              </a:solidFill>
              <a:latin typeface="Helvetica Neue"/>
              <a:ea typeface="Helvetica Neue"/>
              <a:cs typeface="Helvetica Neue"/>
              <a:sym typeface="Helvetica Neue"/>
            </a:endParaRPr>
          </a:p>
        </p:txBody>
      </p:sp>
      <p:cxnSp>
        <p:nvCxnSpPr>
          <p:cNvPr id="173" name="Google Shape;173;p5"/>
          <p:cNvCxnSpPr/>
          <p:nvPr/>
        </p:nvCxnSpPr>
        <p:spPr>
          <a:xfrm>
            <a:off x="2016713" y="4356848"/>
            <a:ext cx="0" cy="718800"/>
          </a:xfrm>
          <a:prstGeom prst="straightConnector1">
            <a:avLst/>
          </a:prstGeom>
          <a:noFill/>
          <a:ln w="28575" cap="flat" cmpd="sng">
            <a:solidFill>
              <a:srgbClr val="92BED4"/>
            </a:solidFill>
            <a:prstDash val="solid"/>
            <a:miter lim="800000"/>
            <a:headEnd type="none" w="sm" len="sm"/>
            <a:tailEnd type="none" w="sm" len="sm"/>
          </a:ln>
        </p:spPr>
      </p:cxnSp>
      <p:sp>
        <p:nvSpPr>
          <p:cNvPr id="174" name="Google Shape;174;p5"/>
          <p:cNvSpPr txBox="1"/>
          <p:nvPr/>
        </p:nvSpPr>
        <p:spPr>
          <a:xfrm>
            <a:off x="315802" y="123100"/>
            <a:ext cx="2057400" cy="296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Section 1: About </a:t>
            </a:r>
            <a:r>
              <a:rPr lang="en-US" sz="900">
                <a:solidFill>
                  <a:schemeClr val="lt1"/>
                </a:solidFill>
              </a:rPr>
              <a:t>Our Operations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p:nvPr/>
        </p:nvSpPr>
        <p:spPr>
          <a:xfrm>
            <a:off x="363416" y="132615"/>
            <a:ext cx="1735259" cy="2960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Section 2: </a:t>
            </a:r>
            <a:r>
              <a:rPr lang="en-US" sz="900">
                <a:solidFill>
                  <a:schemeClr val="lt1"/>
                </a:solidFill>
              </a:rPr>
              <a:t>Our Track Record</a:t>
            </a:r>
            <a:endParaRPr sz="1400" b="0" i="0" u="none" strike="noStrike" cap="none">
              <a:solidFill>
                <a:srgbClr val="000000"/>
              </a:solidFill>
              <a:latin typeface="Arial"/>
              <a:ea typeface="Arial"/>
              <a:cs typeface="Arial"/>
              <a:sym typeface="Arial"/>
            </a:endParaRPr>
          </a:p>
        </p:txBody>
      </p:sp>
      <p:sp>
        <p:nvSpPr>
          <p:cNvPr id="186" name="Google Shape;186;p16"/>
          <p:cNvSpPr/>
          <p:nvPr/>
        </p:nvSpPr>
        <p:spPr>
          <a:xfrm>
            <a:off x="514350" y="2195494"/>
            <a:ext cx="5867400" cy="1549400"/>
          </a:xfrm>
          <a:prstGeom prst="rect">
            <a:avLst/>
          </a:prstGeom>
          <a:solidFill>
            <a:schemeClr val="lt2"/>
          </a:solidFill>
          <a:ln w="19050" cap="flat" cmpd="sng">
            <a:solidFill>
              <a:srgbClr val="92BE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88" name="Google Shape;188;p16"/>
          <p:cNvSpPr txBox="1"/>
          <p:nvPr/>
        </p:nvSpPr>
        <p:spPr>
          <a:xfrm>
            <a:off x="655010" y="1505103"/>
            <a:ext cx="2891100" cy="51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i="0" u="none" strike="noStrike" cap="none" dirty="0">
                <a:solidFill>
                  <a:schemeClr val="dk1"/>
                </a:solidFill>
                <a:latin typeface="Arial"/>
                <a:ea typeface="Arial"/>
                <a:cs typeface="Arial"/>
                <a:sym typeface="Arial"/>
              </a:rPr>
              <a:t>2023 FLIP #1</a:t>
            </a:r>
            <a:endParaRPr sz="1400" b="0" i="0" u="none" strike="noStrike" cap="none" dirty="0">
              <a:solidFill>
                <a:srgbClr val="000000"/>
              </a:solidFill>
              <a:latin typeface="Arial"/>
              <a:ea typeface="Arial"/>
              <a:cs typeface="Arial"/>
              <a:sym typeface="Arial"/>
            </a:endParaRPr>
          </a:p>
        </p:txBody>
      </p:sp>
      <p:grpSp>
        <p:nvGrpSpPr>
          <p:cNvPr id="189" name="Google Shape;189;p16"/>
          <p:cNvGrpSpPr/>
          <p:nvPr/>
        </p:nvGrpSpPr>
        <p:grpSpPr>
          <a:xfrm>
            <a:off x="2411535" y="2420289"/>
            <a:ext cx="3932115" cy="1115159"/>
            <a:chOff x="2411535" y="3098854"/>
            <a:chExt cx="3932115" cy="1115159"/>
          </a:xfrm>
        </p:grpSpPr>
        <p:sp>
          <p:nvSpPr>
            <p:cNvPr id="190" name="Google Shape;190;p16"/>
            <p:cNvSpPr txBox="1"/>
            <p:nvPr/>
          </p:nvSpPr>
          <p:spPr>
            <a:xfrm>
              <a:off x="2411535" y="3098854"/>
              <a:ext cx="17667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sym typeface="Helvetica Neue"/>
                </a:rPr>
                <a:t>851 Bridgewater Ct</a:t>
              </a: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Arial"/>
                  <a:cs typeface="Arial"/>
                  <a:sym typeface="Helvetica Neue"/>
                </a:rPr>
                <a:t>Stone Mountain, GA</a:t>
              </a:r>
              <a:endParaRPr sz="1200" b="1" i="0" u="none" strike="noStrike" cap="none" dirty="0">
                <a:solidFill>
                  <a:schemeClr val="tx1"/>
                </a:solidFill>
                <a:latin typeface="+mj-lt"/>
                <a:ea typeface="Arial"/>
                <a:cs typeface="Arial"/>
                <a:sym typeface="Arial"/>
              </a:endParaRPr>
            </a:p>
          </p:txBody>
        </p:sp>
        <p:sp>
          <p:nvSpPr>
            <p:cNvPr id="191" name="Google Shape;191;p16"/>
            <p:cNvSpPr txBox="1"/>
            <p:nvPr/>
          </p:nvSpPr>
          <p:spPr>
            <a:xfrm>
              <a:off x="2411535" y="3517954"/>
              <a:ext cx="17667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Purchase Price: </a:t>
              </a:r>
              <a:r>
                <a:rPr lang="en-US" sz="1200" b="0" i="0" u="none" strike="noStrike" cap="none" dirty="0">
                  <a:solidFill>
                    <a:schemeClr val="tx1"/>
                  </a:solidFill>
                  <a:latin typeface="+mj-lt"/>
                  <a:ea typeface="Helvetica Neue"/>
                  <a:cs typeface="Helvetica Neue"/>
                  <a:sym typeface="Helvetica Neue"/>
                </a:rPr>
                <a:t>$180,000</a:t>
              </a:r>
              <a:endParaRPr sz="1200" b="0" i="0" u="none" strike="noStrike" cap="none" dirty="0">
                <a:solidFill>
                  <a:schemeClr val="tx1"/>
                </a:solidFill>
                <a:latin typeface="+mj-lt"/>
                <a:ea typeface="Arial"/>
                <a:cs typeface="Arial"/>
                <a:sym typeface="Arial"/>
              </a:endParaRPr>
            </a:p>
          </p:txBody>
        </p:sp>
        <p:sp>
          <p:nvSpPr>
            <p:cNvPr id="192" name="Google Shape;192;p16"/>
            <p:cNvSpPr txBox="1"/>
            <p:nvPr/>
          </p:nvSpPr>
          <p:spPr>
            <a:xfrm>
              <a:off x="2411535" y="3937054"/>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Sale Price: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340</a:t>
              </a:r>
              <a:r>
                <a:rPr lang="en-US" sz="1200" b="0" i="0" u="none" strike="noStrike" cap="none" dirty="0">
                  <a:solidFill>
                    <a:schemeClr val="tx1"/>
                  </a:solidFill>
                  <a:latin typeface="+mj-lt"/>
                  <a:ea typeface="Helvetica Neue"/>
                  <a:cs typeface="Helvetica Neue"/>
                  <a:sym typeface="Helvetica Neue"/>
                </a:rPr>
                <a:t>,000</a:t>
              </a:r>
              <a:endParaRPr sz="1200" b="0" i="0" u="none" strike="noStrike" cap="none" dirty="0">
                <a:solidFill>
                  <a:schemeClr val="tx1"/>
                </a:solidFill>
                <a:latin typeface="+mj-lt"/>
                <a:ea typeface="Arial"/>
                <a:cs typeface="Arial"/>
                <a:sym typeface="Arial"/>
              </a:endParaRPr>
            </a:p>
          </p:txBody>
        </p:sp>
        <p:sp>
          <p:nvSpPr>
            <p:cNvPr id="193" name="Google Shape;193;p16"/>
            <p:cNvSpPr txBox="1"/>
            <p:nvPr/>
          </p:nvSpPr>
          <p:spPr>
            <a:xfrm>
              <a:off x="4278435" y="3114242"/>
              <a:ext cx="20652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Time from Buying to</a:t>
              </a:r>
              <a:r>
                <a:rPr lang="en-US" sz="1200" b="1" i="0" u="none" strike="noStrike" cap="none" dirty="0">
                  <a:solidFill>
                    <a:schemeClr val="tx1"/>
                  </a:solidFill>
                  <a:latin typeface="+mj-lt"/>
                  <a:ea typeface="Helvetica Neue"/>
                  <a:cs typeface="Helvetica Neue"/>
                  <a:sym typeface="Helvetica Neue"/>
                </a:rPr>
                <a:t> </a:t>
              </a:r>
              <a:r>
                <a:rPr lang="en-US" sz="1200" b="1" dirty="0">
                  <a:solidFill>
                    <a:schemeClr val="tx1"/>
                  </a:solidFill>
                  <a:latin typeface="+mj-lt"/>
                  <a:ea typeface="Helvetica Neue"/>
                  <a:cs typeface="Helvetica Neue"/>
                  <a:sym typeface="Helvetica Neue"/>
                </a:rPr>
                <a:t>Selling</a:t>
              </a:r>
              <a:r>
                <a:rPr lang="en-US" sz="1200" b="1" i="0" u="none" strike="noStrike" cap="none" dirty="0">
                  <a:solidFill>
                    <a:schemeClr val="tx1"/>
                  </a:solidFill>
                  <a:latin typeface="+mj-lt"/>
                  <a:ea typeface="Helvetica Neue"/>
                  <a:cs typeface="Helvetica Neue"/>
                  <a:sym typeface="Helvetica Neue"/>
                </a:rPr>
                <a:t>: </a:t>
              </a:r>
              <a:r>
                <a:rPr lang="en-US" sz="1200" dirty="0">
                  <a:solidFill>
                    <a:schemeClr val="tx1"/>
                  </a:solidFill>
                  <a:latin typeface="+mj-lt"/>
                  <a:ea typeface="Helvetica Neue"/>
                  <a:cs typeface="Helvetica Neue"/>
                  <a:sym typeface="Helvetica Neue"/>
                </a:rPr>
                <a:t>3</a:t>
              </a:r>
              <a:r>
                <a:rPr lang="en-US" sz="1200" i="0" u="none" strike="noStrike" cap="none" dirty="0">
                  <a:solidFill>
                    <a:schemeClr val="tx1"/>
                  </a:solidFill>
                  <a:latin typeface="+mj-lt"/>
                  <a:ea typeface="Helvetica Neue"/>
                  <a:cs typeface="Helvetica Neue"/>
                  <a:sym typeface="Helvetica Neue"/>
                </a:rPr>
                <a:t> months</a:t>
              </a:r>
              <a:endParaRPr sz="1200" i="0" u="none" strike="noStrike" cap="none" dirty="0">
                <a:solidFill>
                  <a:schemeClr val="tx1"/>
                </a:solidFill>
                <a:latin typeface="+mj-lt"/>
                <a:ea typeface="Arial"/>
                <a:cs typeface="Arial"/>
                <a:sym typeface="Arial"/>
              </a:endParaRPr>
            </a:p>
          </p:txBody>
        </p:sp>
        <p:sp>
          <p:nvSpPr>
            <p:cNvPr id="194" name="Google Shape;194;p16"/>
            <p:cNvSpPr txBox="1"/>
            <p:nvPr/>
          </p:nvSpPr>
          <p:spPr>
            <a:xfrm>
              <a:off x="4272817" y="3554439"/>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Repairs: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74</a:t>
              </a:r>
              <a:r>
                <a:rPr lang="en-US" sz="1200" b="0" i="0" u="none" strike="noStrike" cap="none" dirty="0">
                  <a:solidFill>
                    <a:schemeClr val="tx1"/>
                  </a:solidFill>
                  <a:latin typeface="+mj-lt"/>
                  <a:ea typeface="Helvetica Neue"/>
                  <a:cs typeface="Helvetica Neue"/>
                  <a:sym typeface="Helvetica Neue"/>
                </a:rPr>
                <a:t>,000</a:t>
              </a:r>
              <a:endParaRPr sz="1200" b="0" i="0" u="none" strike="noStrike" cap="none" dirty="0">
                <a:solidFill>
                  <a:schemeClr val="tx1"/>
                </a:solidFill>
                <a:latin typeface="+mj-lt"/>
                <a:ea typeface="Arial"/>
                <a:cs typeface="Arial"/>
                <a:sym typeface="Arial"/>
              </a:endParaRPr>
            </a:p>
          </p:txBody>
        </p:sp>
        <p:sp>
          <p:nvSpPr>
            <p:cNvPr id="195" name="Google Shape;195;p16"/>
            <p:cNvSpPr txBox="1"/>
            <p:nvPr/>
          </p:nvSpPr>
          <p:spPr>
            <a:xfrm>
              <a:off x="4316535" y="3937054"/>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Net Profit: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45</a:t>
              </a:r>
              <a:r>
                <a:rPr lang="en-US" sz="1200" b="0" i="0" u="none" strike="noStrike" cap="none" dirty="0">
                  <a:solidFill>
                    <a:schemeClr val="tx1"/>
                  </a:solidFill>
                  <a:latin typeface="+mj-lt"/>
                  <a:ea typeface="Helvetica Neue"/>
                  <a:cs typeface="Helvetica Neue"/>
                  <a:sym typeface="Helvetica Neue"/>
                </a:rPr>
                <a:t>,700</a:t>
              </a:r>
              <a:endParaRPr sz="1200" b="0" i="0" u="none" strike="noStrike" cap="none" dirty="0">
                <a:solidFill>
                  <a:schemeClr val="tx1"/>
                </a:solidFill>
                <a:latin typeface="+mj-lt"/>
                <a:ea typeface="Arial"/>
                <a:cs typeface="Arial"/>
                <a:sym typeface="Arial"/>
              </a:endParaRPr>
            </a:p>
          </p:txBody>
        </p:sp>
      </p:grpSp>
      <p:sp>
        <p:nvSpPr>
          <p:cNvPr id="196" name="Google Shape;196;p16"/>
          <p:cNvSpPr/>
          <p:nvPr/>
        </p:nvSpPr>
        <p:spPr>
          <a:xfrm>
            <a:off x="514350" y="4319941"/>
            <a:ext cx="5867400" cy="1549400"/>
          </a:xfrm>
          <a:prstGeom prst="rect">
            <a:avLst/>
          </a:prstGeom>
          <a:solidFill>
            <a:schemeClr val="lt2"/>
          </a:solidFill>
          <a:ln w="19050" cap="flat" cmpd="sng">
            <a:solidFill>
              <a:srgbClr val="92BE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97" name="Google Shape;197;p16"/>
          <p:cNvSpPr txBox="1"/>
          <p:nvPr/>
        </p:nvSpPr>
        <p:spPr>
          <a:xfrm>
            <a:off x="654907" y="3811318"/>
            <a:ext cx="2891203" cy="51578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a:solidFill>
                  <a:schemeClr val="dk1"/>
                </a:solidFill>
              </a:rPr>
              <a:t>2023 FLIP #2</a:t>
            </a:r>
            <a:endParaRPr sz="1400" b="0" i="0" u="none" strike="noStrike" cap="none" dirty="0">
              <a:solidFill>
                <a:srgbClr val="000000"/>
              </a:solidFill>
              <a:latin typeface="Arial"/>
              <a:ea typeface="Arial"/>
              <a:cs typeface="Arial"/>
              <a:sym typeface="Arial"/>
            </a:endParaRPr>
          </a:p>
        </p:txBody>
      </p:sp>
      <p:grpSp>
        <p:nvGrpSpPr>
          <p:cNvPr id="199" name="Google Shape;199;p16"/>
          <p:cNvGrpSpPr/>
          <p:nvPr/>
        </p:nvGrpSpPr>
        <p:grpSpPr>
          <a:xfrm>
            <a:off x="2393217" y="4431150"/>
            <a:ext cx="3715483" cy="1228745"/>
            <a:chOff x="2367817" y="2985268"/>
            <a:chExt cx="3715483" cy="1228745"/>
          </a:xfrm>
        </p:grpSpPr>
        <p:sp>
          <p:nvSpPr>
            <p:cNvPr id="200" name="Google Shape;200;p16"/>
            <p:cNvSpPr txBox="1"/>
            <p:nvPr/>
          </p:nvSpPr>
          <p:spPr>
            <a:xfrm>
              <a:off x="2367817" y="2985268"/>
              <a:ext cx="187960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sym typeface="Arial"/>
                </a:rPr>
                <a:t>4288 Bradley Dr</a:t>
              </a:r>
            </a:p>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rPr>
                <a:t>Snellville, GA</a:t>
              </a:r>
              <a:endParaRPr lang="en-US" sz="1200" b="1" i="0" u="none" strike="noStrike" cap="none" dirty="0">
                <a:solidFill>
                  <a:schemeClr val="tx1"/>
                </a:solidFill>
                <a:latin typeface="+mj-lt"/>
                <a:sym typeface="Arial"/>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Arial"/>
                <a:ea typeface="Arial"/>
                <a:cs typeface="Arial"/>
                <a:sym typeface="Arial"/>
              </a:endParaRPr>
            </a:p>
          </p:txBody>
        </p:sp>
        <p:sp>
          <p:nvSpPr>
            <p:cNvPr id="201" name="Google Shape;201;p16"/>
            <p:cNvSpPr txBox="1"/>
            <p:nvPr/>
          </p:nvSpPr>
          <p:spPr>
            <a:xfrm>
              <a:off x="2411535" y="3517954"/>
              <a:ext cx="17667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Purchase Price: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170</a:t>
              </a:r>
              <a:r>
                <a:rPr lang="en-US" sz="1200" b="0" i="0" u="none" strike="noStrike" cap="none" dirty="0">
                  <a:solidFill>
                    <a:schemeClr val="tx1"/>
                  </a:solidFill>
                  <a:latin typeface="+mj-lt"/>
                  <a:ea typeface="Helvetica Neue"/>
                  <a:cs typeface="Helvetica Neue"/>
                  <a:sym typeface="Helvetica Neue"/>
                </a:rPr>
                <a:t>,000</a:t>
              </a:r>
              <a:endParaRPr sz="1200" b="0" i="0" u="none" strike="noStrike" cap="none" dirty="0">
                <a:solidFill>
                  <a:schemeClr val="tx1"/>
                </a:solidFill>
                <a:latin typeface="+mj-lt"/>
                <a:ea typeface="Arial"/>
                <a:cs typeface="Arial"/>
                <a:sym typeface="Arial"/>
              </a:endParaRPr>
            </a:p>
          </p:txBody>
        </p:sp>
        <p:sp>
          <p:nvSpPr>
            <p:cNvPr id="202" name="Google Shape;202;p16"/>
            <p:cNvSpPr txBox="1"/>
            <p:nvPr/>
          </p:nvSpPr>
          <p:spPr>
            <a:xfrm>
              <a:off x="2411535" y="3916791"/>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Sale Price</a:t>
              </a:r>
              <a:r>
                <a:rPr lang="en-US" sz="1200" b="1" i="0" u="none" strike="noStrike" cap="none" dirty="0">
                  <a:solidFill>
                    <a:schemeClr val="tx1"/>
                  </a:solidFill>
                  <a:latin typeface="+mj-lt"/>
                  <a:ea typeface="Helvetica Neue"/>
                  <a:cs typeface="Helvetica Neue"/>
                  <a:sym typeface="Helvetica Neue"/>
                </a:rPr>
                <a:t>: </a:t>
              </a:r>
              <a:r>
                <a:rPr lang="en-US" sz="1200" b="0" i="0" u="none" strike="noStrike" cap="none" dirty="0">
                  <a:solidFill>
                    <a:schemeClr val="tx1"/>
                  </a:solidFill>
                  <a:latin typeface="+mj-lt"/>
                  <a:ea typeface="Helvetica Neue"/>
                  <a:cs typeface="Helvetica Neue"/>
                  <a:sym typeface="Helvetica Neue"/>
                </a:rPr>
                <a:t>$2</a:t>
              </a:r>
              <a:r>
                <a:rPr lang="en-US" sz="1200" dirty="0">
                  <a:solidFill>
                    <a:schemeClr val="tx1"/>
                  </a:solidFill>
                  <a:latin typeface="+mj-lt"/>
                  <a:ea typeface="Helvetica Neue"/>
                  <a:cs typeface="Helvetica Neue"/>
                  <a:sym typeface="Helvetica Neue"/>
                </a:rPr>
                <a:t>65</a:t>
              </a:r>
              <a:r>
                <a:rPr lang="en-US" sz="1200" b="0" i="0" u="none" strike="noStrike" cap="none" dirty="0">
                  <a:solidFill>
                    <a:schemeClr val="tx1"/>
                  </a:solidFill>
                  <a:latin typeface="+mj-lt"/>
                  <a:ea typeface="Helvetica Neue"/>
                  <a:cs typeface="Helvetica Neue"/>
                  <a:sym typeface="Helvetica Neue"/>
                </a:rPr>
                <a:t>,000</a:t>
              </a:r>
              <a:endParaRPr sz="1200" b="0" i="0" u="none" strike="noStrike" cap="none" dirty="0">
                <a:solidFill>
                  <a:schemeClr val="tx1"/>
                </a:solidFill>
                <a:latin typeface="+mj-lt"/>
                <a:ea typeface="Arial"/>
                <a:cs typeface="Arial"/>
                <a:sym typeface="Arial"/>
              </a:endParaRPr>
            </a:p>
          </p:txBody>
        </p:sp>
        <p:sp>
          <p:nvSpPr>
            <p:cNvPr id="203" name="Google Shape;203;p16"/>
            <p:cNvSpPr txBox="1"/>
            <p:nvPr/>
          </p:nvSpPr>
          <p:spPr>
            <a:xfrm>
              <a:off x="4316535" y="3098854"/>
              <a:ext cx="17667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Time from Buying</a:t>
              </a:r>
              <a:r>
                <a:rPr lang="en-US" sz="1200" b="1" i="0" u="none" strike="noStrike" cap="none" dirty="0">
                  <a:solidFill>
                    <a:schemeClr val="tx1"/>
                  </a:solidFill>
                  <a:latin typeface="+mj-lt"/>
                  <a:ea typeface="Helvetica Neue"/>
                  <a:cs typeface="Helvetica Neue"/>
                  <a:sym typeface="Helvetica Neue"/>
                </a:rPr>
                <a:t> to Selling: </a:t>
              </a:r>
              <a:r>
                <a:rPr lang="en-US" sz="1200" dirty="0">
                  <a:solidFill>
                    <a:schemeClr val="tx1"/>
                  </a:solidFill>
                  <a:latin typeface="+mj-lt"/>
                  <a:ea typeface="Helvetica Neue"/>
                  <a:cs typeface="Helvetica Neue"/>
                  <a:sym typeface="Helvetica Neue"/>
                </a:rPr>
                <a:t>2 months</a:t>
              </a:r>
              <a:endParaRPr sz="1200" b="0" i="0" u="none" strike="noStrike" cap="none" dirty="0">
                <a:solidFill>
                  <a:schemeClr val="tx1"/>
                </a:solidFill>
                <a:latin typeface="+mj-lt"/>
                <a:ea typeface="Arial"/>
                <a:cs typeface="Arial"/>
                <a:sym typeface="Arial"/>
              </a:endParaRPr>
            </a:p>
          </p:txBody>
        </p:sp>
        <p:sp>
          <p:nvSpPr>
            <p:cNvPr id="204" name="Google Shape;204;p16"/>
            <p:cNvSpPr txBox="1"/>
            <p:nvPr/>
          </p:nvSpPr>
          <p:spPr>
            <a:xfrm>
              <a:off x="4316535" y="3517954"/>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Repairs</a:t>
              </a:r>
              <a:r>
                <a:rPr lang="en-US" sz="1200" b="1" i="0" u="none" strike="noStrike" cap="none" dirty="0">
                  <a:solidFill>
                    <a:schemeClr val="tx1"/>
                  </a:solidFill>
                  <a:latin typeface="+mj-lt"/>
                  <a:ea typeface="Helvetica Neue"/>
                  <a:cs typeface="Helvetica Neue"/>
                  <a:sym typeface="Helvetica Neue"/>
                </a:rPr>
                <a:t>: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40,848</a:t>
              </a:r>
              <a:endParaRPr sz="1200" b="0" i="0" u="none" strike="noStrike" cap="none" dirty="0">
                <a:solidFill>
                  <a:schemeClr val="tx1"/>
                </a:solidFill>
                <a:latin typeface="+mj-lt"/>
                <a:ea typeface="Arial"/>
                <a:cs typeface="Arial"/>
                <a:sym typeface="Arial"/>
              </a:endParaRPr>
            </a:p>
          </p:txBody>
        </p:sp>
        <p:sp>
          <p:nvSpPr>
            <p:cNvPr id="205" name="Google Shape;205;p16"/>
            <p:cNvSpPr txBox="1"/>
            <p:nvPr/>
          </p:nvSpPr>
          <p:spPr>
            <a:xfrm>
              <a:off x="4316535" y="3937054"/>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Net Profit</a:t>
              </a:r>
              <a:r>
                <a:rPr lang="en-US" sz="1200" b="1" i="0" u="none" strike="noStrike" cap="none" dirty="0">
                  <a:solidFill>
                    <a:schemeClr val="tx1"/>
                  </a:solidFill>
                  <a:latin typeface="+mj-lt"/>
                  <a:ea typeface="Helvetica Neue"/>
                  <a:cs typeface="Helvetica Neue"/>
                  <a:sym typeface="Helvetica Neue"/>
                </a:rPr>
                <a:t>: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23,500</a:t>
              </a:r>
              <a:endParaRPr sz="1200" b="0" i="0" u="none" strike="noStrike" cap="none" dirty="0">
                <a:solidFill>
                  <a:schemeClr val="tx1"/>
                </a:solidFill>
                <a:latin typeface="+mj-lt"/>
                <a:ea typeface="Arial"/>
                <a:cs typeface="Arial"/>
                <a:sym typeface="Arial"/>
              </a:endParaRPr>
            </a:p>
          </p:txBody>
        </p:sp>
      </p:grpSp>
      <p:sp>
        <p:nvSpPr>
          <p:cNvPr id="206" name="Google Shape;206;p16"/>
          <p:cNvSpPr/>
          <p:nvPr/>
        </p:nvSpPr>
        <p:spPr>
          <a:xfrm>
            <a:off x="514350" y="6444390"/>
            <a:ext cx="5867400" cy="1549400"/>
          </a:xfrm>
          <a:prstGeom prst="rect">
            <a:avLst/>
          </a:prstGeom>
          <a:solidFill>
            <a:schemeClr val="lt2"/>
          </a:solidFill>
          <a:ln w="19050" cap="flat" cmpd="sng">
            <a:solidFill>
              <a:srgbClr val="92BE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16"/>
          <p:cNvSpPr txBox="1"/>
          <p:nvPr/>
        </p:nvSpPr>
        <p:spPr>
          <a:xfrm>
            <a:off x="628650" y="5954578"/>
            <a:ext cx="2891203" cy="51578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a:solidFill>
                  <a:schemeClr val="dk1"/>
                </a:solidFill>
              </a:rPr>
              <a:t>2023 FLIP #3</a:t>
            </a:r>
            <a:endParaRPr sz="1400" b="0" i="0" u="none" strike="noStrike" cap="none" dirty="0">
              <a:solidFill>
                <a:srgbClr val="000000"/>
              </a:solidFill>
              <a:latin typeface="Arial"/>
              <a:ea typeface="Arial"/>
              <a:cs typeface="Arial"/>
              <a:sym typeface="Arial"/>
            </a:endParaRPr>
          </a:p>
        </p:txBody>
      </p:sp>
      <p:grpSp>
        <p:nvGrpSpPr>
          <p:cNvPr id="209" name="Google Shape;209;p16"/>
          <p:cNvGrpSpPr/>
          <p:nvPr/>
        </p:nvGrpSpPr>
        <p:grpSpPr>
          <a:xfrm>
            <a:off x="2449635" y="6669185"/>
            <a:ext cx="3894015" cy="1145936"/>
            <a:chOff x="2449635" y="7108195"/>
            <a:chExt cx="3894015" cy="1145936"/>
          </a:xfrm>
        </p:grpSpPr>
        <p:sp>
          <p:nvSpPr>
            <p:cNvPr id="210" name="Google Shape;210;p16"/>
            <p:cNvSpPr txBox="1"/>
            <p:nvPr/>
          </p:nvSpPr>
          <p:spPr>
            <a:xfrm>
              <a:off x="2449635" y="7108195"/>
              <a:ext cx="17667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sym typeface="Helvetica Neue"/>
                </a:rPr>
                <a:t>4338 Venus Dr</a:t>
              </a: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Arial"/>
                  <a:cs typeface="Arial"/>
                  <a:sym typeface="Helvetica Neue"/>
                </a:rPr>
                <a:t>Norcross, GA</a:t>
              </a:r>
              <a:endParaRPr sz="1400" b="0" i="0" u="none" strike="noStrike" cap="none" dirty="0">
                <a:solidFill>
                  <a:srgbClr val="000000"/>
                </a:solidFill>
                <a:latin typeface="Arial"/>
                <a:ea typeface="Arial"/>
                <a:cs typeface="Arial"/>
                <a:sym typeface="Arial"/>
              </a:endParaRPr>
            </a:p>
          </p:txBody>
        </p:sp>
        <p:sp>
          <p:nvSpPr>
            <p:cNvPr id="211" name="Google Shape;211;p16"/>
            <p:cNvSpPr txBox="1"/>
            <p:nvPr/>
          </p:nvSpPr>
          <p:spPr>
            <a:xfrm>
              <a:off x="2449635" y="7527295"/>
              <a:ext cx="17667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Purchase Price: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205,000</a:t>
              </a:r>
              <a:endParaRPr sz="1200" b="0" i="0" u="none" strike="noStrike" cap="none" dirty="0">
                <a:solidFill>
                  <a:schemeClr val="tx1"/>
                </a:solidFill>
                <a:latin typeface="+mj-lt"/>
                <a:ea typeface="Arial"/>
                <a:cs typeface="Arial"/>
                <a:sym typeface="Arial"/>
              </a:endParaRPr>
            </a:p>
          </p:txBody>
        </p:sp>
        <p:sp>
          <p:nvSpPr>
            <p:cNvPr id="212" name="Google Shape;212;p16"/>
            <p:cNvSpPr txBox="1"/>
            <p:nvPr/>
          </p:nvSpPr>
          <p:spPr>
            <a:xfrm>
              <a:off x="3020280" y="7946395"/>
              <a:ext cx="243986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Arial"/>
                <a:ea typeface="Arial"/>
                <a:cs typeface="Arial"/>
                <a:sym typeface="Arial"/>
              </a:endParaRPr>
            </a:p>
          </p:txBody>
        </p:sp>
        <p:sp>
          <p:nvSpPr>
            <p:cNvPr id="213" name="Google Shape;213;p16"/>
            <p:cNvSpPr txBox="1"/>
            <p:nvPr/>
          </p:nvSpPr>
          <p:spPr>
            <a:xfrm>
              <a:off x="4354635" y="7108195"/>
              <a:ext cx="19890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Time to </a:t>
              </a:r>
              <a:r>
                <a:rPr lang="en-US" sz="1200" b="1" dirty="0">
                  <a:solidFill>
                    <a:schemeClr val="tx1"/>
                  </a:solidFill>
                  <a:latin typeface="+mj-lt"/>
                  <a:ea typeface="Helvetica Neue"/>
                  <a:cs typeface="Helvetica Neue"/>
                  <a:sym typeface="Helvetica Neue"/>
                </a:rPr>
                <a:t>Buying to Selling</a:t>
              </a:r>
              <a:r>
                <a:rPr lang="en-US" sz="1200" b="1" i="0" u="none" strike="noStrike" cap="none" dirty="0">
                  <a:solidFill>
                    <a:schemeClr val="tx1"/>
                  </a:solidFill>
                  <a:latin typeface="+mj-lt"/>
                  <a:ea typeface="Helvetica Neue"/>
                  <a:cs typeface="Helvetica Neue"/>
                  <a:sym typeface="Helvetica Neue"/>
                </a:rPr>
                <a:t>: </a:t>
              </a:r>
              <a:r>
                <a:rPr lang="en-US" sz="1200" dirty="0">
                  <a:solidFill>
                    <a:schemeClr val="tx1"/>
                  </a:solidFill>
                  <a:latin typeface="+mj-lt"/>
                  <a:ea typeface="Helvetica Neue"/>
                  <a:cs typeface="Helvetica Neue"/>
                  <a:sym typeface="Helvetica Neue"/>
                </a:rPr>
                <a:t>2 </a:t>
              </a:r>
              <a:r>
                <a:rPr lang="en-US" sz="1200" b="0" i="0" u="none" strike="noStrike" cap="none" dirty="0">
                  <a:solidFill>
                    <a:schemeClr val="tx1"/>
                  </a:solidFill>
                  <a:latin typeface="+mj-lt"/>
                  <a:ea typeface="Helvetica Neue"/>
                  <a:cs typeface="Helvetica Neue"/>
                  <a:sym typeface="Helvetica Neue"/>
                </a:rPr>
                <a:t>months</a:t>
              </a:r>
              <a:endParaRPr sz="1200" b="0" i="0" u="none" strike="noStrike" cap="none" dirty="0">
                <a:solidFill>
                  <a:schemeClr val="tx1"/>
                </a:solidFill>
                <a:latin typeface="+mj-lt"/>
                <a:ea typeface="Arial"/>
                <a:cs typeface="Arial"/>
                <a:sym typeface="Arial"/>
              </a:endParaRPr>
            </a:p>
          </p:txBody>
        </p:sp>
        <p:sp>
          <p:nvSpPr>
            <p:cNvPr id="214" name="Google Shape;214;p16"/>
            <p:cNvSpPr txBox="1"/>
            <p:nvPr/>
          </p:nvSpPr>
          <p:spPr>
            <a:xfrm>
              <a:off x="4367335" y="7527295"/>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Repairs: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72,670</a:t>
              </a:r>
              <a:endParaRPr sz="1200" b="0" i="0" u="none" strike="noStrike" cap="none" dirty="0">
                <a:solidFill>
                  <a:schemeClr val="tx1"/>
                </a:solidFill>
                <a:latin typeface="+mj-lt"/>
                <a:ea typeface="Arial"/>
                <a:cs typeface="Arial"/>
                <a:sym typeface="Arial"/>
              </a:endParaRPr>
            </a:p>
          </p:txBody>
        </p:sp>
      </p:grpSp>
      <p:cxnSp>
        <p:nvCxnSpPr>
          <p:cNvPr id="215" name="Google Shape;215;p16"/>
          <p:cNvCxnSpPr/>
          <p:nvPr/>
        </p:nvCxnSpPr>
        <p:spPr>
          <a:xfrm>
            <a:off x="514350" y="674244"/>
            <a:ext cx="0" cy="904875"/>
          </a:xfrm>
          <a:prstGeom prst="straightConnector1">
            <a:avLst/>
          </a:prstGeom>
          <a:noFill/>
          <a:ln w="28575" cap="flat" cmpd="sng">
            <a:solidFill>
              <a:srgbClr val="92BED4"/>
            </a:solidFill>
            <a:prstDash val="solid"/>
            <a:miter lim="800000"/>
            <a:headEnd type="none" w="sm" len="sm"/>
            <a:tailEnd type="none" w="sm" len="sm"/>
          </a:ln>
        </p:spPr>
      </p:cxnSp>
      <p:sp>
        <p:nvSpPr>
          <p:cNvPr id="216" name="Google Shape;216;p16"/>
          <p:cNvSpPr txBox="1"/>
          <p:nvPr/>
        </p:nvSpPr>
        <p:spPr>
          <a:xfrm>
            <a:off x="561975" y="670369"/>
            <a:ext cx="6172200" cy="9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rPr>
              <a:t>Our 2023 Record</a:t>
            </a:r>
            <a:endParaRPr sz="1050" b="0" i="0" u="none" strike="noStrike" cap="none" dirty="0">
              <a:solidFill>
                <a:schemeClr val="dk1"/>
              </a:solidFill>
              <a:latin typeface="Arial"/>
              <a:ea typeface="Arial"/>
              <a:cs typeface="Arial"/>
              <a:sym typeface="Arial"/>
            </a:endParaRPr>
          </a:p>
        </p:txBody>
      </p:sp>
      <p:sp>
        <p:nvSpPr>
          <p:cNvPr id="217" name="Google Shape;217;p16"/>
          <p:cNvSpPr txBox="1"/>
          <p:nvPr/>
        </p:nvSpPr>
        <p:spPr>
          <a:xfrm>
            <a:off x="-4635" y="812356"/>
            <a:ext cx="659542" cy="628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dirty="0">
                <a:solidFill>
                  <a:schemeClr val="dk1"/>
                </a:solidFill>
                <a:latin typeface="Helvetica Neue"/>
                <a:ea typeface="Helvetica Neue"/>
                <a:cs typeface="Helvetica Neue"/>
                <a:sym typeface="Helvetica Neue"/>
              </a:rPr>
              <a:t>6</a:t>
            </a:r>
            <a:endParaRPr sz="1800" b="0" i="0" u="none" strike="noStrike" cap="none" dirty="0">
              <a:solidFill>
                <a:schemeClr val="dk1"/>
              </a:solidFill>
              <a:latin typeface="Calibri"/>
              <a:ea typeface="Calibri"/>
              <a:cs typeface="Calibri"/>
              <a:sym typeface="Calibri"/>
            </a:endParaRPr>
          </a:p>
        </p:txBody>
      </p:sp>
      <p:sp>
        <p:nvSpPr>
          <p:cNvPr id="2" name="Google Shape;202;p16">
            <a:extLst>
              <a:ext uri="{FF2B5EF4-FFF2-40B4-BE49-F238E27FC236}">
                <a16:creationId xmlns:a16="http://schemas.microsoft.com/office/drawing/2014/main" id="{EA46C6ED-830D-9165-AF3E-F3F7D29423DB}"/>
              </a:ext>
            </a:extLst>
          </p:cNvPr>
          <p:cNvSpPr txBox="1"/>
          <p:nvPr/>
        </p:nvSpPr>
        <p:spPr>
          <a:xfrm>
            <a:off x="2393217" y="7567378"/>
            <a:ext cx="17667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Sale Price</a:t>
            </a:r>
            <a:r>
              <a:rPr lang="en-US" sz="1200" b="1" i="0" u="none" strike="noStrike" cap="none" dirty="0">
                <a:solidFill>
                  <a:schemeClr val="tx1"/>
                </a:solidFill>
                <a:latin typeface="+mj-lt"/>
                <a:ea typeface="Helvetica Neue"/>
                <a:cs typeface="Helvetica Neue"/>
                <a:sym typeface="Helvetica Neue"/>
              </a:rPr>
              <a:t>: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334</a:t>
            </a:r>
            <a:r>
              <a:rPr lang="en-US" sz="1200" b="0" i="0" u="none" strike="noStrike" cap="none" dirty="0">
                <a:solidFill>
                  <a:schemeClr val="tx1"/>
                </a:solidFill>
                <a:latin typeface="+mj-lt"/>
                <a:ea typeface="Helvetica Neue"/>
                <a:cs typeface="Helvetica Neue"/>
                <a:sym typeface="Helvetica Neue"/>
              </a:rPr>
              <a:t>,000</a:t>
            </a:r>
            <a:endParaRPr sz="1200" b="0" i="0" u="none" strike="noStrike" cap="none" dirty="0">
              <a:solidFill>
                <a:schemeClr val="tx1"/>
              </a:solidFill>
              <a:latin typeface="+mj-lt"/>
              <a:ea typeface="Arial"/>
              <a:cs typeface="Arial"/>
              <a:sym typeface="Arial"/>
            </a:endParaRPr>
          </a:p>
        </p:txBody>
      </p:sp>
      <p:sp>
        <p:nvSpPr>
          <p:cNvPr id="4" name="TextBox 3">
            <a:extLst>
              <a:ext uri="{FF2B5EF4-FFF2-40B4-BE49-F238E27FC236}">
                <a16:creationId xmlns:a16="http://schemas.microsoft.com/office/drawing/2014/main" id="{E0B0302C-F491-35DA-3D9D-E82A44CC8388}"/>
              </a:ext>
            </a:extLst>
          </p:cNvPr>
          <p:cNvSpPr txBox="1"/>
          <p:nvPr/>
        </p:nvSpPr>
        <p:spPr>
          <a:xfrm>
            <a:off x="4240212" y="7551968"/>
            <a:ext cx="3470988" cy="27699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solidFill>
                  <a:schemeClr val="tx1"/>
                </a:solidFill>
                <a:latin typeface="+mj-lt"/>
                <a:ea typeface="Helvetica Neue"/>
                <a:cs typeface="Helvetica Neue"/>
                <a:sym typeface="Helvetica Neue"/>
              </a:rPr>
              <a:t>Net Profit</a:t>
            </a:r>
            <a:r>
              <a:rPr lang="en-US" sz="1200" b="1" i="0" u="none" strike="noStrike" cap="none" dirty="0">
                <a:solidFill>
                  <a:schemeClr val="tx1"/>
                </a:solidFill>
                <a:latin typeface="+mj-lt"/>
                <a:ea typeface="Helvetica Neue"/>
                <a:cs typeface="Helvetica Neue"/>
                <a:sym typeface="Helvetica Neue"/>
              </a:rPr>
              <a:t>: </a:t>
            </a:r>
            <a:r>
              <a:rPr lang="en-US" sz="1200" b="0" i="0" u="none" strike="noStrike" cap="none" dirty="0">
                <a:solidFill>
                  <a:schemeClr val="tx1"/>
                </a:solidFill>
                <a:latin typeface="+mj-lt"/>
                <a:ea typeface="Helvetica Neue"/>
                <a:cs typeface="Helvetica Neue"/>
                <a:sym typeface="Helvetica Neue"/>
              </a:rPr>
              <a:t>$43,812</a:t>
            </a:r>
            <a:endParaRPr lang="en-US" sz="1200" b="0" i="0" u="none" strike="noStrike" cap="none" dirty="0">
              <a:solidFill>
                <a:schemeClr val="tx1"/>
              </a:solidFill>
              <a:latin typeface="+mj-lt"/>
              <a:ea typeface="Arial"/>
              <a:cs typeface="Arial"/>
              <a:sym typeface="Arial"/>
            </a:endParaRPr>
          </a:p>
        </p:txBody>
      </p:sp>
      <p:pic>
        <p:nvPicPr>
          <p:cNvPr id="6" name="Picture 5">
            <a:extLst>
              <a:ext uri="{FF2B5EF4-FFF2-40B4-BE49-F238E27FC236}">
                <a16:creationId xmlns:a16="http://schemas.microsoft.com/office/drawing/2014/main" id="{7AD14A69-BBF0-DCF2-940A-C60B018E8EB4}"/>
              </a:ext>
            </a:extLst>
          </p:cNvPr>
          <p:cNvPicPr>
            <a:picLocks noChangeAspect="1"/>
          </p:cNvPicPr>
          <p:nvPr/>
        </p:nvPicPr>
        <p:blipFill>
          <a:blip r:embed="rId3"/>
          <a:stretch>
            <a:fillRect/>
          </a:stretch>
        </p:blipFill>
        <p:spPr>
          <a:xfrm>
            <a:off x="563590" y="2344405"/>
            <a:ext cx="1886045" cy="1257363"/>
          </a:xfrm>
          <a:prstGeom prst="rect">
            <a:avLst/>
          </a:prstGeom>
        </p:spPr>
      </p:pic>
      <p:pic>
        <p:nvPicPr>
          <p:cNvPr id="8" name="Picture 7">
            <a:extLst>
              <a:ext uri="{FF2B5EF4-FFF2-40B4-BE49-F238E27FC236}">
                <a16:creationId xmlns:a16="http://schemas.microsoft.com/office/drawing/2014/main" id="{032780F3-7CB0-BFA8-9821-3D4AD5876B51}"/>
              </a:ext>
            </a:extLst>
          </p:cNvPr>
          <p:cNvPicPr>
            <a:picLocks noChangeAspect="1"/>
          </p:cNvPicPr>
          <p:nvPr/>
        </p:nvPicPr>
        <p:blipFill>
          <a:blip r:embed="rId4"/>
          <a:stretch>
            <a:fillRect/>
          </a:stretch>
        </p:blipFill>
        <p:spPr>
          <a:xfrm>
            <a:off x="587784" y="4517102"/>
            <a:ext cx="1732000" cy="1155000"/>
          </a:xfrm>
          <a:prstGeom prst="rect">
            <a:avLst/>
          </a:prstGeom>
        </p:spPr>
      </p:pic>
      <p:pic>
        <p:nvPicPr>
          <p:cNvPr id="10" name="Picture 9">
            <a:extLst>
              <a:ext uri="{FF2B5EF4-FFF2-40B4-BE49-F238E27FC236}">
                <a16:creationId xmlns:a16="http://schemas.microsoft.com/office/drawing/2014/main" id="{97C01CA5-E83F-BF8E-5FD6-B36F16176DE8}"/>
              </a:ext>
            </a:extLst>
          </p:cNvPr>
          <p:cNvPicPr>
            <a:picLocks noChangeAspect="1"/>
          </p:cNvPicPr>
          <p:nvPr/>
        </p:nvPicPr>
        <p:blipFill>
          <a:blip r:embed="rId5"/>
          <a:stretch>
            <a:fillRect/>
          </a:stretch>
        </p:blipFill>
        <p:spPr>
          <a:xfrm>
            <a:off x="640612" y="6641590"/>
            <a:ext cx="1732000" cy="1155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522f2e56ff_0_12"/>
          <p:cNvSpPr txBox="1"/>
          <p:nvPr/>
        </p:nvSpPr>
        <p:spPr>
          <a:xfrm>
            <a:off x="363416" y="132615"/>
            <a:ext cx="1735200" cy="296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Section 2: </a:t>
            </a:r>
            <a:r>
              <a:rPr lang="en-US" sz="900">
                <a:solidFill>
                  <a:schemeClr val="lt1"/>
                </a:solidFill>
              </a:rPr>
              <a:t>Our Track Record</a:t>
            </a:r>
            <a:endParaRPr sz="1400" b="0" i="0" u="none" strike="noStrike" cap="none">
              <a:solidFill>
                <a:srgbClr val="000000"/>
              </a:solidFill>
              <a:latin typeface="Arial"/>
              <a:ea typeface="Arial"/>
              <a:cs typeface="Arial"/>
              <a:sym typeface="Arial"/>
            </a:endParaRPr>
          </a:p>
        </p:txBody>
      </p:sp>
      <p:sp>
        <p:nvSpPr>
          <p:cNvPr id="223" name="Google Shape;223;g1522f2e56ff_0_12"/>
          <p:cNvSpPr/>
          <p:nvPr/>
        </p:nvSpPr>
        <p:spPr>
          <a:xfrm>
            <a:off x="514350" y="2195494"/>
            <a:ext cx="5867400" cy="1549500"/>
          </a:xfrm>
          <a:prstGeom prst="rect">
            <a:avLst/>
          </a:prstGeom>
          <a:solidFill>
            <a:schemeClr val="lt2"/>
          </a:solidFill>
          <a:ln w="19050" cap="flat" cmpd="sng">
            <a:solidFill>
              <a:srgbClr val="92BE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225" name="Google Shape;225;g1522f2e56ff_0_12"/>
          <p:cNvSpPr txBox="1"/>
          <p:nvPr/>
        </p:nvSpPr>
        <p:spPr>
          <a:xfrm>
            <a:off x="628700" y="1560397"/>
            <a:ext cx="2891100" cy="51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i="0" u="none" strike="noStrike" cap="none" dirty="0">
                <a:solidFill>
                  <a:schemeClr val="dk1"/>
                </a:solidFill>
                <a:latin typeface="Arial"/>
                <a:ea typeface="Arial"/>
                <a:cs typeface="Arial"/>
                <a:sym typeface="Arial"/>
              </a:rPr>
              <a:t>2023 FLIP #4</a:t>
            </a:r>
            <a:endParaRPr sz="1400" b="0" i="0" u="none" strike="noStrike" cap="none" dirty="0">
              <a:solidFill>
                <a:srgbClr val="000000"/>
              </a:solidFill>
              <a:latin typeface="Arial"/>
              <a:ea typeface="Arial"/>
              <a:cs typeface="Arial"/>
              <a:sym typeface="Arial"/>
            </a:endParaRPr>
          </a:p>
        </p:txBody>
      </p:sp>
      <p:grpSp>
        <p:nvGrpSpPr>
          <p:cNvPr id="226" name="Google Shape;226;g1522f2e56ff_0_12"/>
          <p:cNvGrpSpPr/>
          <p:nvPr/>
        </p:nvGrpSpPr>
        <p:grpSpPr>
          <a:xfrm>
            <a:off x="2411535" y="2420289"/>
            <a:ext cx="3970200" cy="1115159"/>
            <a:chOff x="2411535" y="3098854"/>
            <a:chExt cx="3970200" cy="1115159"/>
          </a:xfrm>
        </p:grpSpPr>
        <p:sp>
          <p:nvSpPr>
            <p:cNvPr id="227" name="Google Shape;227;g1522f2e56ff_0_12"/>
            <p:cNvSpPr txBox="1"/>
            <p:nvPr/>
          </p:nvSpPr>
          <p:spPr>
            <a:xfrm>
              <a:off x="2411535" y="3098854"/>
              <a:ext cx="17667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4135 Blackhawk Dr</a:t>
              </a:r>
            </a:p>
            <a:p>
              <a:pPr marL="0" marR="0" lvl="0" indent="0" algn="l" rtl="0">
                <a:lnSpc>
                  <a:spcPct val="100000"/>
                </a:lnSpc>
                <a:spcBef>
                  <a:spcPts val="0"/>
                </a:spcBef>
                <a:spcAft>
                  <a:spcPts val="0"/>
                </a:spcAft>
                <a:buClr>
                  <a:srgbClr val="000000"/>
                </a:buClr>
                <a:buSzPts val="1100"/>
                <a:buFont typeface="Arial"/>
                <a:buNone/>
              </a:pPr>
              <a:r>
                <a:rPr lang="en-US" sz="1200" b="1" dirty="0"/>
                <a:t>Stone Mountain</a:t>
              </a:r>
              <a:endParaRPr sz="1200" b="1" i="0" u="none" strike="noStrike" cap="none" dirty="0">
                <a:solidFill>
                  <a:srgbClr val="000000"/>
                </a:solidFill>
                <a:latin typeface="Arial"/>
                <a:ea typeface="Arial"/>
                <a:cs typeface="Arial"/>
                <a:sym typeface="Arial"/>
              </a:endParaRPr>
            </a:p>
          </p:txBody>
        </p:sp>
        <p:sp>
          <p:nvSpPr>
            <p:cNvPr id="228" name="Google Shape;228;g1522f2e56ff_0_12"/>
            <p:cNvSpPr txBox="1"/>
            <p:nvPr/>
          </p:nvSpPr>
          <p:spPr>
            <a:xfrm>
              <a:off x="2411535" y="3517954"/>
              <a:ext cx="17667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dk1"/>
                  </a:solidFill>
                  <a:latin typeface="+mj-lt"/>
                  <a:ea typeface="Helvetica Neue"/>
                  <a:cs typeface="Helvetica Neue"/>
                  <a:sym typeface="Helvetica Neue"/>
                </a:rPr>
                <a:t>Purchase Price</a:t>
              </a:r>
              <a:r>
                <a:rPr lang="en-US" sz="1200" b="1" i="0" u="none" strike="noStrike" cap="none" dirty="0">
                  <a:solidFill>
                    <a:srgbClr val="C0504D"/>
                  </a:solidFill>
                  <a:latin typeface="+mj-lt"/>
                  <a:ea typeface="Helvetica Neue"/>
                  <a:cs typeface="Helvetica Neue"/>
                  <a:sym typeface="Helvetica Neue"/>
                </a:rPr>
                <a:t>: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200,000</a:t>
              </a:r>
              <a:endParaRPr sz="1200" b="0" i="0" u="none" strike="noStrike" cap="none" dirty="0">
                <a:solidFill>
                  <a:schemeClr val="tx1"/>
                </a:solidFill>
                <a:latin typeface="+mj-lt"/>
                <a:ea typeface="Arial"/>
                <a:cs typeface="Arial"/>
                <a:sym typeface="Arial"/>
              </a:endParaRPr>
            </a:p>
          </p:txBody>
        </p:sp>
        <p:sp>
          <p:nvSpPr>
            <p:cNvPr id="229" name="Google Shape;229;g1522f2e56ff_0_12"/>
            <p:cNvSpPr txBox="1"/>
            <p:nvPr/>
          </p:nvSpPr>
          <p:spPr>
            <a:xfrm>
              <a:off x="2411535" y="3937054"/>
              <a:ext cx="17667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Sale Price: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364,000</a:t>
              </a:r>
              <a:endParaRPr sz="1200" b="0" i="0" u="none" strike="noStrike" cap="none" dirty="0">
                <a:solidFill>
                  <a:schemeClr val="tx1"/>
                </a:solidFill>
                <a:latin typeface="+mj-lt"/>
                <a:ea typeface="Arial"/>
                <a:cs typeface="Arial"/>
                <a:sym typeface="Arial"/>
              </a:endParaRPr>
            </a:p>
          </p:txBody>
        </p:sp>
        <p:sp>
          <p:nvSpPr>
            <p:cNvPr id="230" name="Google Shape;230;g1522f2e56ff_0_12"/>
            <p:cNvSpPr txBox="1"/>
            <p:nvPr/>
          </p:nvSpPr>
          <p:spPr>
            <a:xfrm>
              <a:off x="4316535" y="3098854"/>
              <a:ext cx="20652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Time </a:t>
              </a:r>
              <a:r>
                <a:rPr lang="en-US" sz="1200" b="1" dirty="0">
                  <a:solidFill>
                    <a:schemeClr val="tx1"/>
                  </a:solidFill>
                  <a:latin typeface="+mj-lt"/>
                  <a:ea typeface="Helvetica Neue"/>
                  <a:cs typeface="Helvetica Neue"/>
                  <a:sym typeface="Helvetica Neue"/>
                </a:rPr>
                <a:t>from Buying to Selling</a:t>
              </a:r>
              <a:r>
                <a:rPr lang="en-US" sz="1200" b="1" i="0" u="none" strike="noStrike" cap="none" dirty="0">
                  <a:solidFill>
                    <a:schemeClr val="tx1"/>
                  </a:solidFill>
                  <a:latin typeface="+mj-lt"/>
                  <a:ea typeface="Helvetica Neue"/>
                  <a:cs typeface="Helvetica Neue"/>
                  <a:sym typeface="Helvetica Neue"/>
                </a:rPr>
                <a:t>: </a:t>
              </a:r>
              <a:r>
                <a:rPr lang="en-US" sz="1200" dirty="0">
                  <a:solidFill>
                    <a:schemeClr val="tx1"/>
                  </a:solidFill>
                  <a:latin typeface="+mj-lt"/>
                  <a:ea typeface="Helvetica Neue"/>
                  <a:cs typeface="Helvetica Neue"/>
                  <a:sym typeface="Helvetica Neue"/>
                </a:rPr>
                <a:t>3.5</a:t>
              </a:r>
              <a:r>
                <a:rPr lang="en-US" sz="1200" b="0" i="0" u="none" strike="noStrike" cap="none" dirty="0">
                  <a:solidFill>
                    <a:schemeClr val="tx1"/>
                  </a:solidFill>
                  <a:latin typeface="+mj-lt"/>
                  <a:ea typeface="Helvetica Neue"/>
                  <a:cs typeface="Helvetica Neue"/>
                  <a:sym typeface="Helvetica Neue"/>
                </a:rPr>
                <a:t> months</a:t>
              </a:r>
              <a:endParaRPr sz="1200" b="0" i="0" u="none" strike="noStrike" cap="none" dirty="0">
                <a:solidFill>
                  <a:schemeClr val="tx1"/>
                </a:solidFill>
                <a:latin typeface="+mj-lt"/>
                <a:ea typeface="Arial"/>
                <a:cs typeface="Arial"/>
                <a:sym typeface="Arial"/>
              </a:endParaRPr>
            </a:p>
          </p:txBody>
        </p:sp>
        <p:sp>
          <p:nvSpPr>
            <p:cNvPr id="231" name="Google Shape;231;g1522f2e56ff_0_12"/>
            <p:cNvSpPr txBox="1"/>
            <p:nvPr/>
          </p:nvSpPr>
          <p:spPr>
            <a:xfrm>
              <a:off x="4316520" y="3551406"/>
              <a:ext cx="17667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Repairs: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68,234</a:t>
              </a:r>
              <a:endParaRPr sz="1200" b="0" i="0" u="none" strike="noStrike" cap="none" dirty="0">
                <a:solidFill>
                  <a:schemeClr val="tx1"/>
                </a:solidFill>
                <a:latin typeface="+mj-lt"/>
                <a:ea typeface="Arial"/>
                <a:cs typeface="Arial"/>
                <a:sym typeface="Arial"/>
              </a:endParaRPr>
            </a:p>
          </p:txBody>
        </p:sp>
        <p:sp>
          <p:nvSpPr>
            <p:cNvPr id="232" name="Google Shape;232;g1522f2e56ff_0_12"/>
            <p:cNvSpPr txBox="1"/>
            <p:nvPr/>
          </p:nvSpPr>
          <p:spPr>
            <a:xfrm>
              <a:off x="4303753" y="3937054"/>
              <a:ext cx="17667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chemeClr val="tx1"/>
                  </a:solidFill>
                  <a:latin typeface="+mj-lt"/>
                  <a:ea typeface="Helvetica Neue"/>
                  <a:cs typeface="Helvetica Neue"/>
                  <a:sym typeface="Helvetica Neue"/>
                </a:rPr>
                <a:t>Net Profit: </a:t>
              </a:r>
              <a:r>
                <a:rPr lang="en-US" sz="1200" b="0" i="0" u="none" strike="noStrike" cap="none" dirty="0">
                  <a:solidFill>
                    <a:schemeClr val="tx1"/>
                  </a:solidFill>
                  <a:latin typeface="+mj-lt"/>
                  <a:ea typeface="Helvetica Neue"/>
                  <a:cs typeface="Helvetica Neue"/>
                  <a:sym typeface="Helvetica Neue"/>
                </a:rPr>
                <a:t>$</a:t>
              </a:r>
              <a:r>
                <a:rPr lang="en-US" sz="1200" dirty="0">
                  <a:solidFill>
                    <a:schemeClr val="tx1"/>
                  </a:solidFill>
                  <a:latin typeface="+mj-lt"/>
                  <a:ea typeface="Helvetica Neue"/>
                  <a:cs typeface="Helvetica Neue"/>
                  <a:sym typeface="Helvetica Neue"/>
                </a:rPr>
                <a:t>41,000</a:t>
              </a:r>
              <a:endParaRPr sz="1200" b="0" i="0" u="none" strike="noStrike" cap="none" dirty="0">
                <a:solidFill>
                  <a:schemeClr val="tx1"/>
                </a:solidFill>
                <a:latin typeface="+mj-lt"/>
                <a:ea typeface="Arial"/>
                <a:cs typeface="Arial"/>
                <a:sym typeface="Arial"/>
              </a:endParaRPr>
            </a:p>
          </p:txBody>
        </p:sp>
      </p:grpSp>
      <p:cxnSp>
        <p:nvCxnSpPr>
          <p:cNvPr id="252" name="Google Shape;252;g1522f2e56ff_0_12"/>
          <p:cNvCxnSpPr/>
          <p:nvPr/>
        </p:nvCxnSpPr>
        <p:spPr>
          <a:xfrm>
            <a:off x="514350" y="507444"/>
            <a:ext cx="0" cy="904800"/>
          </a:xfrm>
          <a:prstGeom prst="straightConnector1">
            <a:avLst/>
          </a:prstGeom>
          <a:noFill/>
          <a:ln w="28575" cap="flat" cmpd="sng">
            <a:solidFill>
              <a:srgbClr val="92BED4"/>
            </a:solidFill>
            <a:prstDash val="solid"/>
            <a:miter lim="800000"/>
            <a:headEnd type="none" w="sm" len="sm"/>
            <a:tailEnd type="none" w="sm" len="sm"/>
          </a:ln>
        </p:spPr>
      </p:cxnSp>
      <p:sp>
        <p:nvSpPr>
          <p:cNvPr id="253" name="Google Shape;253;g1522f2e56ff_0_12"/>
          <p:cNvSpPr txBox="1"/>
          <p:nvPr/>
        </p:nvSpPr>
        <p:spPr>
          <a:xfrm>
            <a:off x="571500" y="536206"/>
            <a:ext cx="6172200" cy="9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rPr>
              <a:t>Continued</a:t>
            </a:r>
            <a:endParaRPr sz="1050" b="0" i="0" u="none" strike="noStrike" cap="none">
              <a:solidFill>
                <a:schemeClr val="dk1"/>
              </a:solidFill>
              <a:latin typeface="Arial"/>
              <a:ea typeface="Arial"/>
              <a:cs typeface="Arial"/>
              <a:sym typeface="Arial"/>
            </a:endParaRPr>
          </a:p>
        </p:txBody>
      </p:sp>
      <p:sp>
        <p:nvSpPr>
          <p:cNvPr id="254" name="Google Shape;254;g1522f2e56ff_0_12"/>
          <p:cNvSpPr txBox="1"/>
          <p:nvPr/>
        </p:nvSpPr>
        <p:spPr>
          <a:xfrm>
            <a:off x="-10" y="507456"/>
            <a:ext cx="659400" cy="628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5F4C5F2-715C-0564-7B86-6549F1BCDD90}"/>
              </a:ext>
            </a:extLst>
          </p:cNvPr>
          <p:cNvPicPr>
            <a:picLocks noChangeAspect="1"/>
          </p:cNvPicPr>
          <p:nvPr/>
        </p:nvPicPr>
        <p:blipFill>
          <a:blip r:embed="rId3"/>
          <a:stretch>
            <a:fillRect/>
          </a:stretch>
        </p:blipFill>
        <p:spPr>
          <a:xfrm>
            <a:off x="628700" y="2392744"/>
            <a:ext cx="1732000" cy="1155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3"/>
          <p:cNvSpPr txBox="1"/>
          <p:nvPr/>
        </p:nvSpPr>
        <p:spPr>
          <a:xfrm>
            <a:off x="363416" y="132615"/>
            <a:ext cx="1735259" cy="2960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Section 3: </a:t>
            </a:r>
            <a:r>
              <a:rPr lang="en-US" sz="900">
                <a:solidFill>
                  <a:schemeClr val="lt1"/>
                </a:solidFill>
              </a:rPr>
              <a:t>The</a:t>
            </a:r>
            <a:r>
              <a:rPr lang="en-US" sz="900" b="0" i="0" u="none" strike="noStrike" cap="none">
                <a:solidFill>
                  <a:schemeClr val="lt1"/>
                </a:solidFill>
                <a:latin typeface="Arial"/>
                <a:ea typeface="Arial"/>
                <a:cs typeface="Arial"/>
                <a:sym typeface="Arial"/>
              </a:rPr>
              <a:t> Deal </a:t>
            </a:r>
            <a:r>
              <a:rPr lang="en-US" sz="900">
                <a:solidFill>
                  <a:schemeClr val="lt1"/>
                </a:solidFill>
              </a:rPr>
              <a:t>At Hand</a:t>
            </a:r>
            <a:endParaRPr sz="900">
              <a:solidFill>
                <a:schemeClr val="lt1"/>
              </a:solidFill>
            </a:endParaRPr>
          </a:p>
          <a:p>
            <a:pPr marL="0" marR="0" lvl="0" indent="0" algn="l" rtl="0">
              <a:lnSpc>
                <a:spcPct val="90000"/>
              </a:lnSpc>
              <a:spcBef>
                <a:spcPts val="0"/>
              </a:spcBef>
              <a:spcAft>
                <a:spcPts val="0"/>
              </a:spcAft>
              <a:buClr>
                <a:schemeClr val="lt1"/>
              </a:buClr>
              <a:buSzPts val="900"/>
              <a:buFont typeface="Arial"/>
              <a:buNone/>
            </a:pPr>
            <a:endParaRPr sz="900">
              <a:solidFill>
                <a:schemeClr val="lt1"/>
              </a:solidFill>
            </a:endParaRPr>
          </a:p>
        </p:txBody>
      </p:sp>
      <p:sp>
        <p:nvSpPr>
          <p:cNvPr id="260" name="Google Shape;260;p23"/>
          <p:cNvSpPr txBox="1"/>
          <p:nvPr/>
        </p:nvSpPr>
        <p:spPr>
          <a:xfrm>
            <a:off x="-4635" y="812356"/>
            <a:ext cx="571500" cy="628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Helvetica Neue"/>
                <a:ea typeface="Calibri"/>
                <a:cs typeface="Calibri"/>
                <a:sym typeface="Helvetica Neue"/>
              </a:rPr>
              <a:t>7</a:t>
            </a:r>
            <a:endParaRPr sz="1800" b="0" i="0" u="none" strike="noStrike" cap="none" dirty="0">
              <a:solidFill>
                <a:schemeClr val="dk1"/>
              </a:solidFill>
              <a:latin typeface="Calibri"/>
              <a:ea typeface="Calibri"/>
              <a:cs typeface="Calibri"/>
              <a:sym typeface="Calibri"/>
            </a:endParaRPr>
          </a:p>
        </p:txBody>
      </p:sp>
      <p:cxnSp>
        <p:nvCxnSpPr>
          <p:cNvPr id="261" name="Google Shape;261;p23"/>
          <p:cNvCxnSpPr/>
          <p:nvPr/>
        </p:nvCxnSpPr>
        <p:spPr>
          <a:xfrm>
            <a:off x="514350" y="674244"/>
            <a:ext cx="0" cy="904875"/>
          </a:xfrm>
          <a:prstGeom prst="straightConnector1">
            <a:avLst/>
          </a:prstGeom>
          <a:noFill/>
          <a:ln w="28575" cap="flat" cmpd="sng">
            <a:solidFill>
              <a:srgbClr val="92BED4"/>
            </a:solidFill>
            <a:prstDash val="solid"/>
            <a:miter lim="800000"/>
            <a:headEnd type="none" w="sm" len="sm"/>
            <a:tailEnd type="none" w="sm" len="sm"/>
          </a:ln>
        </p:spPr>
      </p:cxnSp>
      <p:sp>
        <p:nvSpPr>
          <p:cNvPr id="262" name="Google Shape;262;p23"/>
          <p:cNvSpPr txBox="1"/>
          <p:nvPr/>
        </p:nvSpPr>
        <p:spPr>
          <a:xfrm>
            <a:off x="633285" y="1135428"/>
            <a:ext cx="5591423" cy="13988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dirty="0">
                <a:solidFill>
                  <a:schemeClr val="dk1"/>
                </a:solidFill>
                <a:latin typeface="+mj-lt"/>
                <a:ea typeface="Roboto"/>
                <a:cs typeface="Roboto"/>
                <a:sym typeface="Roboto"/>
              </a:rPr>
              <a:t>This is a SFH , 2 stories with a finished basement in a cul-de-sac. Four bedrooms, 2.5 bathrooms and 2162 </a:t>
            </a:r>
            <a:r>
              <a:rPr lang="en-US" dirty="0" err="1">
                <a:solidFill>
                  <a:schemeClr val="dk1"/>
                </a:solidFill>
                <a:latin typeface="+mj-lt"/>
                <a:ea typeface="Roboto"/>
                <a:cs typeface="Roboto"/>
                <a:sym typeface="Roboto"/>
              </a:rPr>
              <a:t>sqft</a:t>
            </a:r>
            <a:r>
              <a:rPr lang="en-US" dirty="0">
                <a:solidFill>
                  <a:schemeClr val="dk1"/>
                </a:solidFill>
                <a:latin typeface="+mj-lt"/>
                <a:ea typeface="Roboto"/>
                <a:cs typeface="Roboto"/>
                <a:sym typeface="Roboto"/>
              </a:rPr>
              <a:t>. Mainly cosmetic project; updating bathrooms, kitchen, new flooring and painting. HVAC, water heater and windows are newer. The main bulk of the job is in the exterior, it needs a new roof, siding needs a lot of work and new decks and fence to get a nice curb appeal.</a:t>
            </a:r>
            <a:endParaRPr i="0" u="none" strike="noStrike" cap="none" dirty="0">
              <a:solidFill>
                <a:srgbClr val="000000"/>
              </a:solidFill>
              <a:latin typeface="+mj-lt"/>
              <a:ea typeface="Roboto"/>
              <a:cs typeface="Roboto"/>
              <a:sym typeface="Roboto"/>
            </a:endParaRPr>
          </a:p>
        </p:txBody>
      </p:sp>
      <p:sp>
        <p:nvSpPr>
          <p:cNvPr id="266" name="Google Shape;266;p23"/>
          <p:cNvSpPr txBox="1"/>
          <p:nvPr/>
        </p:nvSpPr>
        <p:spPr>
          <a:xfrm>
            <a:off x="633286" y="509217"/>
            <a:ext cx="5772300" cy="731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rPr>
              <a:t>Project proposal</a:t>
            </a:r>
            <a:endParaRPr sz="2800" b="1"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b="1"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1050" b="0" i="0" u="none" strike="noStrike" cap="none" dirty="0">
                <a:solidFill>
                  <a:schemeClr val="dk1"/>
                </a:solidFill>
                <a:latin typeface="Arial"/>
                <a:ea typeface="Arial"/>
                <a:cs typeface="Arial"/>
                <a:sym typeface="Arial"/>
              </a:rPr>
              <a:t> </a:t>
            </a:r>
            <a:endParaRPr sz="105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3385FB3E-DBA4-BAC1-7C1B-6A2862DDEDFE}"/>
              </a:ext>
            </a:extLst>
          </p:cNvPr>
          <p:cNvPicPr>
            <a:picLocks noChangeAspect="1"/>
          </p:cNvPicPr>
          <p:nvPr/>
        </p:nvPicPr>
        <p:blipFill>
          <a:blip r:embed="rId3"/>
          <a:stretch>
            <a:fillRect/>
          </a:stretch>
        </p:blipFill>
        <p:spPr>
          <a:xfrm>
            <a:off x="633285" y="2702549"/>
            <a:ext cx="2445817" cy="2038181"/>
          </a:xfrm>
          <a:prstGeom prst="rect">
            <a:avLst/>
          </a:prstGeom>
        </p:spPr>
      </p:pic>
      <p:pic>
        <p:nvPicPr>
          <p:cNvPr id="5" name="Picture 4">
            <a:extLst>
              <a:ext uri="{FF2B5EF4-FFF2-40B4-BE49-F238E27FC236}">
                <a16:creationId xmlns:a16="http://schemas.microsoft.com/office/drawing/2014/main" id="{112A5926-E601-D6C3-9AC0-9D2763BD51FD}"/>
              </a:ext>
            </a:extLst>
          </p:cNvPr>
          <p:cNvPicPr>
            <a:picLocks noChangeAspect="1"/>
          </p:cNvPicPr>
          <p:nvPr/>
        </p:nvPicPr>
        <p:blipFill>
          <a:blip r:embed="rId4"/>
          <a:stretch>
            <a:fillRect/>
          </a:stretch>
        </p:blipFill>
        <p:spPr>
          <a:xfrm>
            <a:off x="3519436" y="3349290"/>
            <a:ext cx="2636133" cy="2280759"/>
          </a:xfrm>
          <a:prstGeom prst="rect">
            <a:avLst/>
          </a:prstGeom>
        </p:spPr>
      </p:pic>
      <p:pic>
        <p:nvPicPr>
          <p:cNvPr id="7" name="Picture 6">
            <a:extLst>
              <a:ext uri="{FF2B5EF4-FFF2-40B4-BE49-F238E27FC236}">
                <a16:creationId xmlns:a16="http://schemas.microsoft.com/office/drawing/2014/main" id="{BF9EBD5D-4979-15A2-1D45-8A57E2160E95}"/>
              </a:ext>
            </a:extLst>
          </p:cNvPr>
          <p:cNvPicPr>
            <a:picLocks noChangeAspect="1"/>
          </p:cNvPicPr>
          <p:nvPr/>
        </p:nvPicPr>
        <p:blipFill>
          <a:blip r:embed="rId5"/>
          <a:stretch>
            <a:fillRect/>
          </a:stretch>
        </p:blipFill>
        <p:spPr>
          <a:xfrm>
            <a:off x="633286" y="5451985"/>
            <a:ext cx="2445816" cy="2280760"/>
          </a:xfrm>
          <a:prstGeom prst="rect">
            <a:avLst/>
          </a:prstGeom>
        </p:spPr>
      </p:pic>
      <p:pic>
        <p:nvPicPr>
          <p:cNvPr id="9" name="Picture 8">
            <a:extLst>
              <a:ext uri="{FF2B5EF4-FFF2-40B4-BE49-F238E27FC236}">
                <a16:creationId xmlns:a16="http://schemas.microsoft.com/office/drawing/2014/main" id="{C4FFCC3F-97B9-51B6-40EE-773D44373B9E}"/>
              </a:ext>
            </a:extLst>
          </p:cNvPr>
          <p:cNvPicPr>
            <a:picLocks noChangeAspect="1"/>
          </p:cNvPicPr>
          <p:nvPr/>
        </p:nvPicPr>
        <p:blipFill>
          <a:blip r:embed="rId6"/>
          <a:stretch>
            <a:fillRect/>
          </a:stretch>
        </p:blipFill>
        <p:spPr>
          <a:xfrm>
            <a:off x="3519436" y="6592365"/>
            <a:ext cx="2721487" cy="22807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a:extLst>
            <a:ext uri="{FF2B5EF4-FFF2-40B4-BE49-F238E27FC236}">
              <a16:creationId xmlns:a16="http://schemas.microsoft.com/office/drawing/2014/main" id="{1429771A-EC40-0243-3E26-922BB63406C0}"/>
            </a:ext>
          </a:extLst>
        </p:cNvPr>
        <p:cNvGrpSpPr/>
        <p:nvPr/>
      </p:nvGrpSpPr>
      <p:grpSpPr>
        <a:xfrm>
          <a:off x="0" y="0"/>
          <a:ext cx="0" cy="0"/>
          <a:chOff x="0" y="0"/>
          <a:chExt cx="0" cy="0"/>
        </a:xfrm>
      </p:grpSpPr>
      <p:sp>
        <p:nvSpPr>
          <p:cNvPr id="259" name="Google Shape;259;p23">
            <a:extLst>
              <a:ext uri="{FF2B5EF4-FFF2-40B4-BE49-F238E27FC236}">
                <a16:creationId xmlns:a16="http://schemas.microsoft.com/office/drawing/2014/main" id="{FE6294FB-4EEF-D782-231C-98068E7CA1AC}"/>
              </a:ext>
            </a:extLst>
          </p:cNvPr>
          <p:cNvSpPr txBox="1"/>
          <p:nvPr/>
        </p:nvSpPr>
        <p:spPr>
          <a:xfrm>
            <a:off x="363416" y="132615"/>
            <a:ext cx="1735259" cy="2960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Section 3: </a:t>
            </a:r>
            <a:r>
              <a:rPr lang="en-US" sz="900">
                <a:solidFill>
                  <a:schemeClr val="lt1"/>
                </a:solidFill>
              </a:rPr>
              <a:t>The</a:t>
            </a:r>
            <a:r>
              <a:rPr lang="en-US" sz="900" b="0" i="0" u="none" strike="noStrike" cap="none">
                <a:solidFill>
                  <a:schemeClr val="lt1"/>
                </a:solidFill>
                <a:latin typeface="Arial"/>
                <a:ea typeface="Arial"/>
                <a:cs typeface="Arial"/>
                <a:sym typeface="Arial"/>
              </a:rPr>
              <a:t> Deal </a:t>
            </a:r>
            <a:r>
              <a:rPr lang="en-US" sz="900">
                <a:solidFill>
                  <a:schemeClr val="lt1"/>
                </a:solidFill>
              </a:rPr>
              <a:t>At Hand</a:t>
            </a:r>
            <a:endParaRPr sz="900">
              <a:solidFill>
                <a:schemeClr val="lt1"/>
              </a:solidFill>
            </a:endParaRPr>
          </a:p>
          <a:p>
            <a:pPr marL="0" marR="0" lvl="0" indent="0" algn="l" rtl="0">
              <a:lnSpc>
                <a:spcPct val="90000"/>
              </a:lnSpc>
              <a:spcBef>
                <a:spcPts val="0"/>
              </a:spcBef>
              <a:spcAft>
                <a:spcPts val="0"/>
              </a:spcAft>
              <a:buClr>
                <a:schemeClr val="lt1"/>
              </a:buClr>
              <a:buSzPts val="900"/>
              <a:buFont typeface="Arial"/>
              <a:buNone/>
            </a:pPr>
            <a:endParaRPr sz="900">
              <a:solidFill>
                <a:schemeClr val="lt1"/>
              </a:solidFill>
            </a:endParaRPr>
          </a:p>
        </p:txBody>
      </p:sp>
      <p:sp>
        <p:nvSpPr>
          <p:cNvPr id="260" name="Google Shape;260;p23">
            <a:extLst>
              <a:ext uri="{FF2B5EF4-FFF2-40B4-BE49-F238E27FC236}">
                <a16:creationId xmlns:a16="http://schemas.microsoft.com/office/drawing/2014/main" id="{6D69AE9D-D1C7-8AAA-8D3B-F570D42B7304}"/>
              </a:ext>
            </a:extLst>
          </p:cNvPr>
          <p:cNvSpPr txBox="1"/>
          <p:nvPr/>
        </p:nvSpPr>
        <p:spPr>
          <a:xfrm>
            <a:off x="-4635" y="812356"/>
            <a:ext cx="571500" cy="628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Calibri"/>
              <a:ea typeface="Calibri"/>
              <a:cs typeface="Calibri"/>
              <a:sym typeface="Calibri"/>
            </a:endParaRPr>
          </a:p>
        </p:txBody>
      </p:sp>
      <p:cxnSp>
        <p:nvCxnSpPr>
          <p:cNvPr id="261" name="Google Shape;261;p23">
            <a:extLst>
              <a:ext uri="{FF2B5EF4-FFF2-40B4-BE49-F238E27FC236}">
                <a16:creationId xmlns:a16="http://schemas.microsoft.com/office/drawing/2014/main" id="{4F47AE7E-7D7D-A59A-A113-FC7D875AB5E3}"/>
              </a:ext>
            </a:extLst>
          </p:cNvPr>
          <p:cNvCxnSpPr/>
          <p:nvPr/>
        </p:nvCxnSpPr>
        <p:spPr>
          <a:xfrm>
            <a:off x="514350" y="674244"/>
            <a:ext cx="0" cy="904875"/>
          </a:xfrm>
          <a:prstGeom prst="straightConnector1">
            <a:avLst/>
          </a:prstGeom>
          <a:noFill/>
          <a:ln w="28575" cap="flat" cmpd="sng">
            <a:solidFill>
              <a:srgbClr val="92BED4"/>
            </a:solidFill>
            <a:prstDash val="solid"/>
            <a:miter lim="800000"/>
            <a:headEnd type="none" w="sm" len="sm"/>
            <a:tailEnd type="none" w="sm" len="sm"/>
          </a:ln>
        </p:spPr>
      </p:cxnSp>
      <p:sp>
        <p:nvSpPr>
          <p:cNvPr id="262" name="Google Shape;262;p23">
            <a:extLst>
              <a:ext uri="{FF2B5EF4-FFF2-40B4-BE49-F238E27FC236}">
                <a16:creationId xmlns:a16="http://schemas.microsoft.com/office/drawing/2014/main" id="{764490B2-9C62-1925-8323-4824A7703E49}"/>
              </a:ext>
            </a:extLst>
          </p:cNvPr>
          <p:cNvSpPr txBox="1"/>
          <p:nvPr/>
        </p:nvSpPr>
        <p:spPr>
          <a:xfrm>
            <a:off x="625092" y="1126682"/>
            <a:ext cx="5591423" cy="184045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i="0" u="none" strike="noStrike" cap="none" dirty="0">
                <a:solidFill>
                  <a:srgbClr val="000000"/>
                </a:solidFill>
                <a:latin typeface="+mj-lt"/>
                <a:ea typeface="Roboto"/>
                <a:cs typeface="Roboto"/>
                <a:sym typeface="Roboto"/>
              </a:rPr>
              <a:t>Purchase Price: $195,000</a:t>
            </a:r>
          </a:p>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dirty="0">
                <a:latin typeface="+mj-lt"/>
                <a:ea typeface="Roboto"/>
                <a:cs typeface="Roboto"/>
                <a:sym typeface="Roboto"/>
              </a:rPr>
              <a:t>Repairs: $60,000</a:t>
            </a:r>
          </a:p>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i="0" u="none" strike="noStrike" cap="none" dirty="0">
                <a:solidFill>
                  <a:srgbClr val="000000"/>
                </a:solidFill>
                <a:latin typeface="+mj-lt"/>
                <a:ea typeface="Roboto"/>
                <a:cs typeface="Roboto"/>
                <a:sym typeface="Roboto"/>
              </a:rPr>
              <a:t>After Repair Value: $320,000</a:t>
            </a:r>
          </a:p>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i="0" u="none" strike="noStrike" cap="none" dirty="0">
                <a:solidFill>
                  <a:srgbClr val="000000"/>
                </a:solidFill>
                <a:latin typeface="+mj-lt"/>
                <a:ea typeface="Roboto"/>
                <a:cs typeface="Roboto"/>
                <a:sym typeface="Roboto"/>
              </a:rPr>
              <a:t>Estimated time </a:t>
            </a:r>
            <a:r>
              <a:rPr lang="en-US" sz="2400" dirty="0">
                <a:latin typeface="+mj-lt"/>
                <a:ea typeface="Roboto"/>
                <a:cs typeface="Roboto"/>
                <a:sym typeface="Roboto"/>
              </a:rPr>
              <a:t>to </a:t>
            </a:r>
            <a:r>
              <a:rPr lang="en-US" sz="2400" i="0" u="none" strike="noStrike" cap="none" dirty="0">
                <a:solidFill>
                  <a:srgbClr val="000000"/>
                </a:solidFill>
                <a:latin typeface="+mj-lt"/>
                <a:ea typeface="Roboto"/>
                <a:cs typeface="Roboto"/>
                <a:sym typeface="Roboto"/>
              </a:rPr>
              <a:t>sell: 4-6 months</a:t>
            </a:r>
            <a:endParaRPr sz="2400" i="0" u="none" strike="noStrike" cap="none" dirty="0">
              <a:solidFill>
                <a:srgbClr val="000000"/>
              </a:solidFill>
              <a:latin typeface="+mj-lt"/>
              <a:ea typeface="Roboto"/>
              <a:cs typeface="Roboto"/>
              <a:sym typeface="Roboto"/>
            </a:endParaRPr>
          </a:p>
        </p:txBody>
      </p:sp>
      <p:sp>
        <p:nvSpPr>
          <p:cNvPr id="266" name="Google Shape;266;p23">
            <a:extLst>
              <a:ext uri="{FF2B5EF4-FFF2-40B4-BE49-F238E27FC236}">
                <a16:creationId xmlns:a16="http://schemas.microsoft.com/office/drawing/2014/main" id="{501CDE5E-F4CC-3A4E-B38B-84B51272B248}"/>
              </a:ext>
            </a:extLst>
          </p:cNvPr>
          <p:cNvSpPr txBox="1"/>
          <p:nvPr/>
        </p:nvSpPr>
        <p:spPr>
          <a:xfrm>
            <a:off x="633286" y="509217"/>
            <a:ext cx="5772300" cy="731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rPr>
              <a:t>Numbers</a:t>
            </a:r>
            <a:endParaRPr sz="2800" b="1"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b="1"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endParaRPr sz="1050" b="0" i="0" u="none" strike="noStrike" cap="none" dirty="0">
              <a:solidFill>
                <a:schemeClr val="dk1"/>
              </a:solidFill>
              <a:latin typeface="Arial"/>
              <a:ea typeface="Arial"/>
              <a:cs typeface="Arial"/>
              <a:sym typeface="Arial"/>
            </a:endParaRPr>
          </a:p>
        </p:txBody>
      </p:sp>
      <p:pic>
        <p:nvPicPr>
          <p:cNvPr id="8" name="Picture 7">
            <a:extLst>
              <a:ext uri="{FF2B5EF4-FFF2-40B4-BE49-F238E27FC236}">
                <a16:creationId xmlns:a16="http://schemas.microsoft.com/office/drawing/2014/main" id="{39A31C1D-F697-6028-4945-E90627886B39}"/>
              </a:ext>
            </a:extLst>
          </p:cNvPr>
          <p:cNvPicPr>
            <a:picLocks noChangeAspect="1"/>
          </p:cNvPicPr>
          <p:nvPr/>
        </p:nvPicPr>
        <p:blipFill>
          <a:blip r:embed="rId3"/>
          <a:stretch>
            <a:fillRect/>
          </a:stretch>
        </p:blipFill>
        <p:spPr>
          <a:xfrm>
            <a:off x="411179" y="4594457"/>
            <a:ext cx="6216514" cy="3164815"/>
          </a:xfrm>
          <a:prstGeom prst="rect">
            <a:avLst/>
          </a:prstGeom>
        </p:spPr>
      </p:pic>
      <p:sp>
        <p:nvSpPr>
          <p:cNvPr id="10" name="Google Shape;266;p23">
            <a:extLst>
              <a:ext uri="{FF2B5EF4-FFF2-40B4-BE49-F238E27FC236}">
                <a16:creationId xmlns:a16="http://schemas.microsoft.com/office/drawing/2014/main" id="{FA79D082-24A9-9421-572E-325607A7A388}"/>
              </a:ext>
            </a:extLst>
          </p:cNvPr>
          <p:cNvSpPr txBox="1"/>
          <p:nvPr/>
        </p:nvSpPr>
        <p:spPr>
          <a:xfrm>
            <a:off x="633286" y="3702517"/>
            <a:ext cx="5772300" cy="731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rPr>
              <a:t>Resale </a:t>
            </a:r>
            <a:r>
              <a:rPr lang="en-US" sz="2800" b="1" dirty="0" err="1">
                <a:solidFill>
                  <a:schemeClr val="dk1"/>
                </a:solidFill>
              </a:rPr>
              <a:t>Comparables</a:t>
            </a:r>
            <a:r>
              <a:rPr lang="en-US" sz="2800" b="1" dirty="0">
                <a:solidFill>
                  <a:schemeClr val="dk1"/>
                </a:solidFill>
              </a:rPr>
              <a:t> from MLS</a:t>
            </a:r>
            <a:endParaRPr sz="2800" b="1"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b="1"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endParaRPr sz="105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3888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a:extLst>
            <a:ext uri="{FF2B5EF4-FFF2-40B4-BE49-F238E27FC236}">
              <a16:creationId xmlns:a16="http://schemas.microsoft.com/office/drawing/2014/main" id="{43FBC000-E795-D5B6-8759-6C1B2D5E1D25}"/>
            </a:ext>
          </a:extLst>
        </p:cNvPr>
        <p:cNvGrpSpPr/>
        <p:nvPr/>
      </p:nvGrpSpPr>
      <p:grpSpPr>
        <a:xfrm>
          <a:off x="0" y="0"/>
          <a:ext cx="0" cy="0"/>
          <a:chOff x="0" y="0"/>
          <a:chExt cx="0" cy="0"/>
        </a:xfrm>
      </p:grpSpPr>
      <p:sp>
        <p:nvSpPr>
          <p:cNvPr id="259" name="Google Shape;259;p23">
            <a:extLst>
              <a:ext uri="{FF2B5EF4-FFF2-40B4-BE49-F238E27FC236}">
                <a16:creationId xmlns:a16="http://schemas.microsoft.com/office/drawing/2014/main" id="{E249C4F5-119E-22E7-75C0-C34C85657D58}"/>
              </a:ext>
            </a:extLst>
          </p:cNvPr>
          <p:cNvSpPr txBox="1"/>
          <p:nvPr/>
        </p:nvSpPr>
        <p:spPr>
          <a:xfrm>
            <a:off x="363416" y="132615"/>
            <a:ext cx="1735259" cy="2960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Section 3: </a:t>
            </a:r>
            <a:r>
              <a:rPr lang="en-US" sz="900">
                <a:solidFill>
                  <a:schemeClr val="lt1"/>
                </a:solidFill>
              </a:rPr>
              <a:t>The</a:t>
            </a:r>
            <a:r>
              <a:rPr lang="en-US" sz="900" b="0" i="0" u="none" strike="noStrike" cap="none">
                <a:solidFill>
                  <a:schemeClr val="lt1"/>
                </a:solidFill>
                <a:latin typeface="Arial"/>
                <a:ea typeface="Arial"/>
                <a:cs typeface="Arial"/>
                <a:sym typeface="Arial"/>
              </a:rPr>
              <a:t> Deal </a:t>
            </a:r>
            <a:r>
              <a:rPr lang="en-US" sz="900">
                <a:solidFill>
                  <a:schemeClr val="lt1"/>
                </a:solidFill>
              </a:rPr>
              <a:t>At Hand</a:t>
            </a:r>
            <a:endParaRPr sz="900">
              <a:solidFill>
                <a:schemeClr val="lt1"/>
              </a:solidFill>
            </a:endParaRPr>
          </a:p>
          <a:p>
            <a:pPr marL="0" marR="0" lvl="0" indent="0" algn="l" rtl="0">
              <a:lnSpc>
                <a:spcPct val="90000"/>
              </a:lnSpc>
              <a:spcBef>
                <a:spcPts val="0"/>
              </a:spcBef>
              <a:spcAft>
                <a:spcPts val="0"/>
              </a:spcAft>
              <a:buClr>
                <a:schemeClr val="lt1"/>
              </a:buClr>
              <a:buSzPts val="900"/>
              <a:buFont typeface="Arial"/>
              <a:buNone/>
            </a:pPr>
            <a:endParaRPr sz="900">
              <a:solidFill>
                <a:schemeClr val="lt1"/>
              </a:solidFill>
            </a:endParaRPr>
          </a:p>
        </p:txBody>
      </p:sp>
      <p:sp>
        <p:nvSpPr>
          <p:cNvPr id="260" name="Google Shape;260;p23">
            <a:extLst>
              <a:ext uri="{FF2B5EF4-FFF2-40B4-BE49-F238E27FC236}">
                <a16:creationId xmlns:a16="http://schemas.microsoft.com/office/drawing/2014/main" id="{46C5E565-17D5-BFF1-67FE-BEB6166C542E}"/>
              </a:ext>
            </a:extLst>
          </p:cNvPr>
          <p:cNvSpPr txBox="1"/>
          <p:nvPr/>
        </p:nvSpPr>
        <p:spPr>
          <a:xfrm>
            <a:off x="-4635" y="812356"/>
            <a:ext cx="571500" cy="628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Calibri"/>
              <a:ea typeface="Calibri"/>
              <a:cs typeface="Calibri"/>
              <a:sym typeface="Calibri"/>
            </a:endParaRPr>
          </a:p>
        </p:txBody>
      </p:sp>
      <p:cxnSp>
        <p:nvCxnSpPr>
          <p:cNvPr id="261" name="Google Shape;261;p23">
            <a:extLst>
              <a:ext uri="{FF2B5EF4-FFF2-40B4-BE49-F238E27FC236}">
                <a16:creationId xmlns:a16="http://schemas.microsoft.com/office/drawing/2014/main" id="{47B5E518-0362-7508-4DB5-192E99614A42}"/>
              </a:ext>
            </a:extLst>
          </p:cNvPr>
          <p:cNvCxnSpPr/>
          <p:nvPr/>
        </p:nvCxnSpPr>
        <p:spPr>
          <a:xfrm>
            <a:off x="514350" y="674244"/>
            <a:ext cx="0" cy="904875"/>
          </a:xfrm>
          <a:prstGeom prst="straightConnector1">
            <a:avLst/>
          </a:prstGeom>
          <a:noFill/>
          <a:ln w="28575" cap="flat" cmpd="sng">
            <a:solidFill>
              <a:srgbClr val="92BED4"/>
            </a:solidFill>
            <a:prstDash val="solid"/>
            <a:miter lim="800000"/>
            <a:headEnd type="none" w="sm" len="sm"/>
            <a:tailEnd type="none" w="sm" len="sm"/>
          </a:ln>
        </p:spPr>
      </p:cxnSp>
      <p:sp>
        <p:nvSpPr>
          <p:cNvPr id="262" name="Google Shape;262;p23">
            <a:extLst>
              <a:ext uri="{FF2B5EF4-FFF2-40B4-BE49-F238E27FC236}">
                <a16:creationId xmlns:a16="http://schemas.microsoft.com/office/drawing/2014/main" id="{9E7496AA-3B07-D14F-0065-B2B3915EEB46}"/>
              </a:ext>
            </a:extLst>
          </p:cNvPr>
          <p:cNvSpPr txBox="1"/>
          <p:nvPr/>
        </p:nvSpPr>
        <p:spPr>
          <a:xfrm>
            <a:off x="625092" y="1126681"/>
            <a:ext cx="5591423" cy="734551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dirty="0">
                <a:latin typeface="+mj-lt"/>
                <a:ea typeface="Roboto"/>
                <a:cs typeface="Roboto"/>
                <a:sym typeface="Roboto"/>
              </a:rPr>
              <a:t>Provide Private Funding for this project for first, second and/or third position. Minimum $50,000 investment, I will fund the rest of </a:t>
            </a:r>
            <a:r>
              <a:rPr lang="en-US" sz="2400">
                <a:latin typeface="+mj-lt"/>
                <a:ea typeface="Roboto"/>
                <a:cs typeface="Roboto"/>
                <a:sym typeface="Roboto"/>
              </a:rPr>
              <a:t>the money</a:t>
            </a:r>
            <a:endParaRPr lang="en-US" sz="2400" dirty="0">
              <a:latin typeface="+mj-lt"/>
              <a:ea typeface="Roboto"/>
              <a:cs typeface="Roboto"/>
              <a:sym typeface="Roboto"/>
            </a:endParaRPr>
          </a:p>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i="0" u="none" strike="noStrike" cap="none" dirty="0">
                <a:solidFill>
                  <a:srgbClr val="000000"/>
                </a:solidFill>
                <a:latin typeface="+mj-lt"/>
                <a:ea typeface="Roboto"/>
                <a:cs typeface="Roboto"/>
                <a:sym typeface="Roboto"/>
              </a:rPr>
              <a:t>Deal will be </a:t>
            </a:r>
            <a:r>
              <a:rPr lang="en-US" sz="2400" dirty="0">
                <a:latin typeface="+mj-lt"/>
                <a:ea typeface="Roboto"/>
                <a:cs typeface="Roboto"/>
                <a:sym typeface="Roboto"/>
              </a:rPr>
              <a:t>escrowed at Wasdin Law Closing Group, LLC closing 03/22/24 with all protection that a regular bank will have:</a:t>
            </a:r>
          </a:p>
          <a:p>
            <a:pPr lvl="2">
              <a:buSzPts val="2800"/>
            </a:pPr>
            <a:r>
              <a:rPr lang="en-US" sz="2400" i="0" u="none" strike="noStrike" cap="none" dirty="0">
                <a:solidFill>
                  <a:srgbClr val="000000"/>
                </a:solidFill>
                <a:latin typeface="+mj-lt"/>
                <a:ea typeface="Roboto"/>
                <a:cs typeface="Roboto"/>
                <a:sym typeface="Roboto"/>
              </a:rPr>
              <a:t>	*Se</a:t>
            </a:r>
            <a:r>
              <a:rPr lang="en-US" sz="2400" dirty="0">
                <a:latin typeface="+mj-lt"/>
                <a:ea typeface="Roboto"/>
                <a:cs typeface="Roboto"/>
                <a:sym typeface="Roboto"/>
              </a:rPr>
              <a:t>cured with promissory note</a:t>
            </a:r>
          </a:p>
          <a:p>
            <a:pPr lvl="2">
              <a:buSzPts val="2800"/>
            </a:pPr>
            <a:r>
              <a:rPr lang="en-US" sz="2400" i="0" u="none" strike="noStrike" cap="none" dirty="0">
                <a:solidFill>
                  <a:srgbClr val="000000"/>
                </a:solidFill>
                <a:latin typeface="+mj-lt"/>
                <a:ea typeface="Roboto"/>
                <a:cs typeface="Roboto"/>
                <a:sym typeface="Roboto"/>
              </a:rPr>
              <a:t>	*Security Deed</a:t>
            </a:r>
          </a:p>
          <a:p>
            <a:pPr lvl="2">
              <a:buSzPts val="2800"/>
            </a:pPr>
            <a:r>
              <a:rPr lang="en-US" sz="2400" dirty="0">
                <a:latin typeface="+mj-lt"/>
                <a:ea typeface="Roboto"/>
                <a:cs typeface="Roboto"/>
                <a:sym typeface="Roboto"/>
              </a:rPr>
              <a:t>	*Secured as loss payee on the 	home insurance policy</a:t>
            </a:r>
          </a:p>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dirty="0">
                <a:latin typeface="+mj-lt"/>
                <a:ea typeface="Roboto"/>
                <a:cs typeface="Roboto"/>
                <a:sym typeface="Roboto"/>
              </a:rPr>
              <a:t>15% annual interest paid at the end of the project </a:t>
            </a:r>
          </a:p>
          <a:p>
            <a:pPr marL="342900" marR="0" lvl="0" indent="-342900" algn="l" rtl="0">
              <a:lnSpc>
                <a:spcPct val="100000"/>
              </a:lnSpc>
              <a:spcBef>
                <a:spcPts val="0"/>
              </a:spcBef>
              <a:spcAft>
                <a:spcPts val="0"/>
              </a:spcAft>
              <a:buClr>
                <a:srgbClr val="000000"/>
              </a:buClr>
              <a:buSzPts val="2800"/>
              <a:buFont typeface="Arial" panose="020B0604020202020204" pitchFamily="34" charset="0"/>
              <a:buChar char="•"/>
            </a:pPr>
            <a:r>
              <a:rPr lang="en-US" sz="2400" dirty="0">
                <a:latin typeface="+mj-lt"/>
                <a:ea typeface="Roboto"/>
                <a:cs typeface="Roboto"/>
                <a:sym typeface="Roboto"/>
              </a:rPr>
              <a:t>Original loan amount plus profits will be paid at closing of the final sale</a:t>
            </a:r>
          </a:p>
          <a:p>
            <a:pPr lvl="2">
              <a:buSzPts val="2800"/>
            </a:pPr>
            <a:r>
              <a:rPr lang="en-US" sz="2400" i="0" u="none" strike="noStrike" cap="none" dirty="0">
                <a:solidFill>
                  <a:srgbClr val="000000"/>
                </a:solidFill>
                <a:latin typeface="+mj-lt"/>
                <a:ea typeface="Roboto"/>
                <a:cs typeface="Roboto"/>
                <a:sym typeface="Roboto"/>
              </a:rPr>
              <a:t>	</a:t>
            </a:r>
          </a:p>
        </p:txBody>
      </p:sp>
      <p:sp>
        <p:nvSpPr>
          <p:cNvPr id="266" name="Google Shape;266;p23">
            <a:extLst>
              <a:ext uri="{FF2B5EF4-FFF2-40B4-BE49-F238E27FC236}">
                <a16:creationId xmlns:a16="http://schemas.microsoft.com/office/drawing/2014/main" id="{BCEE6826-53FB-D244-1335-4DDB057133A7}"/>
              </a:ext>
            </a:extLst>
          </p:cNvPr>
          <p:cNvSpPr txBox="1"/>
          <p:nvPr/>
        </p:nvSpPr>
        <p:spPr>
          <a:xfrm>
            <a:off x="633286" y="509217"/>
            <a:ext cx="5772300" cy="731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rPr>
              <a:t>Your Opportunity</a:t>
            </a:r>
            <a:endParaRPr sz="2800" b="1"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b="1"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endParaRPr sz="105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1451376"/>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6122</TotalTime>
  <Words>758</Words>
  <Application>Microsoft Office PowerPoint</Application>
  <PresentationFormat>On-screen Show (4:3)</PresentationFormat>
  <Paragraphs>81</Paragraphs>
  <Slides>8</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Calibri</vt:lpstr>
      <vt:lpstr>Roboto</vt:lpstr>
      <vt:lpstr>Arial</vt:lpstr>
      <vt:lpstr>Helvetica Neue</vt:lpstr>
      <vt:lpstr>Lato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Chesnutt</dc:creator>
  <cp:lastModifiedBy>Mara Santos</cp:lastModifiedBy>
  <cp:revision>9</cp:revision>
  <dcterms:created xsi:type="dcterms:W3CDTF">2018-11-23T23:22:50Z</dcterms:created>
  <dcterms:modified xsi:type="dcterms:W3CDTF">2024-02-08T17:30:31Z</dcterms:modified>
</cp:coreProperties>
</file>